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gif" ContentType="image/gif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825" r:id="rId2"/>
    <p:sldId id="827" r:id="rId3"/>
    <p:sldId id="826" r:id="rId4"/>
  </p:sldIdLst>
  <p:sldSz cx="12188825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053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A5972"/>
    <a:srgbClr val="C200C2"/>
    <a:srgbClr val="90ACFE"/>
    <a:srgbClr val="D5D5D5"/>
    <a:srgbClr val="E0DDC4"/>
    <a:srgbClr val="B8B0A2"/>
    <a:srgbClr val="FF0000"/>
    <a:srgbClr val="151543"/>
    <a:srgbClr val="1E1D5A"/>
    <a:srgbClr val="141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2" autoAdjust="0"/>
    <p:restoredTop sz="93826" autoAdjust="0"/>
  </p:normalViewPr>
  <p:slideViewPr>
    <p:cSldViewPr snapToGrid="0">
      <p:cViewPr>
        <p:scale>
          <a:sx n="150" d="100"/>
          <a:sy n="150" d="100"/>
        </p:scale>
        <p:origin x="408" y="-616"/>
      </p:cViewPr>
      <p:guideLst>
        <p:guide orient="horz" pos="2053"/>
        <p:guide pos="3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16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fld id="{AE3909CE-D6F9-074B-B976-88C0364F81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A42746-E345-C04A-AE5E-36BDCDF80C2D}" type="slidenum">
              <a:rPr lang="en-US"/>
              <a:pPr/>
              <a:t>1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A42746-E345-C04A-AE5E-36BDCDF80C2D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21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A42746-E345-C04A-AE5E-36BDCDF80C2D}" type="slidenum">
              <a:rPr lang="en-US"/>
              <a:pPr/>
              <a:t>3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1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3A213A1B-F446-AB47-B458-BDF5AE1532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DE230865-6DFB-6140-A6F0-4FCBE6921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4538" y="609600"/>
            <a:ext cx="259012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609600"/>
            <a:ext cx="7567229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DD3F0104-0EAA-124C-88F9-DF6DFD942A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A4DD114-F7C4-744B-8005-E875D9062B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C656EFD-3F96-324A-99AD-199EE43D9D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981200"/>
            <a:ext cx="507867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981200"/>
            <a:ext cx="507867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A47C70E-84AF-9C41-AF67-206C61613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25FF808B-D4AF-8B40-A7AC-7F550DB655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01C1CE29-C476-244C-882E-12E710E3CA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DD0D3B6-A999-434C-B8E9-FE9DD7FCA9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463E984-E127-724D-A9D1-EB7549F2DB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162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362" y="6279762"/>
            <a:ext cx="10439725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5324" y="6248400"/>
            <a:ext cx="2539339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7A14294-206E-E446-A2A5-2743E4DB8C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gif"/><Relationship Id="rId14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162" y="609600"/>
            <a:ext cx="1036050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162" y="1981200"/>
            <a:ext cx="10360501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mit_me_small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87466" y="7840"/>
            <a:ext cx="880304" cy="421922"/>
          </a:xfrm>
          <a:prstGeom prst="rect">
            <a:avLst/>
          </a:prstGeom>
        </p:spPr>
      </p:pic>
      <p:pic>
        <p:nvPicPr>
          <p:cNvPr id="11" name="Picture 10" descr="oe.tiff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463843" y="0"/>
            <a:ext cx="724982" cy="2998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AutoShape 111"/>
          <p:cNvSpPr>
            <a:spLocks noChangeArrowheads="1"/>
          </p:cNvSpPr>
          <p:nvPr/>
        </p:nvSpPr>
        <p:spPr bwMode="auto">
          <a:xfrm>
            <a:off x="1852413" y="3683001"/>
            <a:ext cx="1549602" cy="2142066"/>
          </a:xfrm>
          <a:prstGeom prst="roundRect">
            <a:avLst>
              <a:gd name="adj" fmla="val 6400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9" name="Text Box 35"/>
          <p:cNvSpPr txBox="1">
            <a:spLocks noChangeArrowheads="1"/>
          </p:cNvSpPr>
          <p:nvPr/>
        </p:nvSpPr>
        <p:spPr bwMode="auto">
          <a:xfrm>
            <a:off x="1865113" y="3712630"/>
            <a:ext cx="1816301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Oxford </a:t>
            </a:r>
            <a:r>
              <a:rPr lang="en-US" sz="1200" dirty="0">
                <a:solidFill>
                  <a:srgbClr val="FF6600"/>
                </a:solidFill>
              </a:rPr>
              <a:t>MOOS</a:t>
            </a:r>
            <a:r>
              <a:rPr lang="en-US" sz="1200" dirty="0">
                <a:solidFill>
                  <a:srgbClr val="1F1F5D"/>
                </a:solidFill>
              </a:rPr>
              <a:t> tree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30736" name="AutoShape 111"/>
          <p:cNvSpPr>
            <a:spLocks noChangeArrowheads="1"/>
          </p:cNvSpPr>
          <p:nvPr/>
        </p:nvSpPr>
        <p:spPr bwMode="auto">
          <a:xfrm>
            <a:off x="3539392" y="3683001"/>
            <a:ext cx="4951086" cy="2150533"/>
          </a:xfrm>
          <a:prstGeom prst="roundRect">
            <a:avLst>
              <a:gd name="adj" fmla="val 4012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37" name="Text Box 105"/>
          <p:cNvSpPr txBox="1">
            <a:spLocks noChangeArrowheads="1"/>
          </p:cNvSpPr>
          <p:nvPr/>
        </p:nvSpPr>
        <p:spPr bwMode="auto">
          <a:xfrm>
            <a:off x="5713214" y="4031812"/>
            <a:ext cx="176126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000" dirty="0"/>
              <a:t> uFldMessageHandler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uFldContactRangeSensor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uFldBeaconRangeSensor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uFldHazardSensor</a:t>
            </a:r>
          </a:p>
          <a:p>
            <a:pPr>
              <a:buFontTx/>
              <a:buChar char="•"/>
            </a:pPr>
            <a:r>
              <a:rPr lang="en-US" sz="1000" dirty="0"/>
              <a:t> uFldHazardMetric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uFldCollisionDetect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uFldPathCheck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uFldNodeComms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uFldNodeBroker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uFldShoreBroker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uFldScope</a:t>
            </a:r>
            <a:endParaRPr lang="en-US" sz="1000" dirty="0"/>
          </a:p>
        </p:txBody>
      </p:sp>
      <p:sp>
        <p:nvSpPr>
          <p:cNvPr id="30738" name="Text Box 106"/>
          <p:cNvSpPr txBox="1">
            <a:spLocks noChangeArrowheads="1"/>
          </p:cNvSpPr>
          <p:nvPr/>
        </p:nvSpPr>
        <p:spPr bwMode="auto">
          <a:xfrm>
            <a:off x="3592336" y="4028635"/>
            <a:ext cx="1392943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pNodeReporter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uProcessWatch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uSimCurrent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uLogViewHelm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uTermCommand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pBasicContactMgr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alogclip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aloggrep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alogscan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uLoadWatch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uFldWrapDetect</a:t>
            </a:r>
            <a:endParaRPr lang="en-US" sz="1000" dirty="0"/>
          </a:p>
        </p:txBody>
      </p:sp>
      <p:sp>
        <p:nvSpPr>
          <p:cNvPr id="30739" name="Text Box 35"/>
          <p:cNvSpPr txBox="1">
            <a:spLocks noChangeArrowheads="1"/>
          </p:cNvSpPr>
          <p:nvPr/>
        </p:nvSpPr>
        <p:spPr bwMode="auto">
          <a:xfrm>
            <a:off x="3553681" y="3716424"/>
            <a:ext cx="3559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The </a:t>
            </a:r>
            <a:r>
              <a:rPr lang="en-US" sz="1200" dirty="0">
                <a:solidFill>
                  <a:srgbClr val="FF6600"/>
                </a:solidFill>
              </a:rPr>
              <a:t>moos-</a:t>
            </a:r>
            <a:r>
              <a:rPr lang="en-US" sz="1200" dirty="0" err="1">
                <a:solidFill>
                  <a:srgbClr val="FF6600"/>
                </a:solidFill>
              </a:rPr>
              <a:t>ivp</a:t>
            </a:r>
            <a:r>
              <a:rPr lang="en-US" sz="1200" dirty="0">
                <a:solidFill>
                  <a:srgbClr val="FF6600"/>
                </a:solidFill>
              </a:rPr>
              <a:t> </a:t>
            </a:r>
            <a:r>
              <a:rPr lang="en-US" sz="1200" dirty="0">
                <a:solidFill>
                  <a:srgbClr val="1F1F5D"/>
                </a:solidFill>
              </a:rPr>
              <a:t>tree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30740" name="Text Box 105"/>
          <p:cNvSpPr txBox="1">
            <a:spLocks noChangeArrowheads="1"/>
          </p:cNvSpPr>
          <p:nvPr/>
        </p:nvSpPr>
        <p:spPr bwMode="auto">
          <a:xfrm>
            <a:off x="1869874" y="3980390"/>
            <a:ext cx="122733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MOOSDB</a:t>
            </a:r>
          </a:p>
          <a:p>
            <a:pPr>
              <a:buFontTx/>
              <a:buChar char="•"/>
            </a:pPr>
            <a:r>
              <a:rPr lang="en-US" sz="1000" dirty="0"/>
              <a:t> pLogger</a:t>
            </a:r>
          </a:p>
          <a:p>
            <a:pPr>
              <a:buFontTx/>
              <a:buChar char="•"/>
            </a:pPr>
            <a:r>
              <a:rPr lang="en-US" sz="1000" dirty="0"/>
              <a:t> iRemote</a:t>
            </a:r>
          </a:p>
          <a:p>
            <a:pPr>
              <a:buFontTx/>
              <a:buChar char="•"/>
            </a:pPr>
            <a:r>
              <a:rPr lang="en-US" sz="1000" dirty="0"/>
              <a:t> pScheduler</a:t>
            </a:r>
          </a:p>
          <a:p>
            <a:pPr>
              <a:buFontTx/>
              <a:buChar char="•"/>
            </a:pPr>
            <a:r>
              <a:rPr lang="en-US" sz="1000" dirty="0"/>
              <a:t> pShare</a:t>
            </a:r>
          </a:p>
          <a:p>
            <a:pPr>
              <a:buFontTx/>
              <a:buChar char="•"/>
            </a:pPr>
            <a:r>
              <a:rPr lang="en-US" sz="1000" dirty="0"/>
              <a:t> pMOOSBridge</a:t>
            </a:r>
          </a:p>
          <a:p>
            <a:pPr>
              <a:buFontTx/>
              <a:buChar char="•"/>
            </a:pPr>
            <a:r>
              <a:rPr lang="en-US" sz="1000" dirty="0"/>
              <a:t> umm</a:t>
            </a:r>
          </a:p>
          <a:p>
            <a:pPr>
              <a:buFontTx/>
              <a:buChar char="•"/>
            </a:pPr>
            <a:r>
              <a:rPr lang="en-US" sz="1000" dirty="0"/>
              <a:t> uMS</a:t>
            </a:r>
          </a:p>
          <a:p>
            <a:pPr>
              <a:buFontTx/>
              <a:buChar char="•"/>
            </a:pPr>
            <a:r>
              <a:rPr lang="en-US" sz="1000" dirty="0"/>
              <a:t> iMatlab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pAntler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uPlayback</a:t>
            </a:r>
            <a:endParaRPr lang="en-US" sz="1000" dirty="0"/>
          </a:p>
        </p:txBody>
      </p:sp>
      <p:sp>
        <p:nvSpPr>
          <p:cNvPr id="30742" name="Text Box 106"/>
          <p:cNvSpPr txBox="1">
            <a:spLocks noChangeArrowheads="1"/>
          </p:cNvSpPr>
          <p:nvPr/>
        </p:nvSpPr>
        <p:spPr bwMode="auto">
          <a:xfrm>
            <a:off x="4785484" y="4023872"/>
            <a:ext cx="1049201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uXMS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uFunctionVis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uTimerScript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pHostInfo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geoview</a:t>
            </a:r>
          </a:p>
          <a:p>
            <a:pPr>
              <a:buFontTx/>
              <a:buChar char="•"/>
            </a:pPr>
            <a:r>
              <a:rPr lang="en-US" sz="1000" dirty="0"/>
              <a:t> nsplug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alogrm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aloghelm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alogview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alogiter</a:t>
            </a:r>
            <a:r>
              <a:rPr lang="en-US" sz="1000" dirty="0"/>
              <a:t> 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iSay</a:t>
            </a:r>
            <a:endParaRPr lang="en-US" sz="1000" dirty="0"/>
          </a:p>
        </p:txBody>
      </p:sp>
      <p:sp>
        <p:nvSpPr>
          <p:cNvPr id="30744" name="AutoShape 111"/>
          <p:cNvSpPr>
            <a:spLocks noChangeArrowheads="1"/>
          </p:cNvSpPr>
          <p:nvPr/>
        </p:nvSpPr>
        <p:spPr bwMode="auto">
          <a:xfrm>
            <a:off x="1675643" y="113566"/>
            <a:ext cx="314325" cy="185737"/>
          </a:xfrm>
          <a:prstGeom prst="roundRect">
            <a:avLst>
              <a:gd name="adj" fmla="val 10685"/>
            </a:avLst>
          </a:prstGeom>
          <a:solidFill>
            <a:srgbClr val="068F0C">
              <a:alpha val="4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46" name="AutoShape 111"/>
          <p:cNvSpPr>
            <a:spLocks noChangeArrowheads="1"/>
          </p:cNvSpPr>
          <p:nvPr/>
        </p:nvSpPr>
        <p:spPr bwMode="auto">
          <a:xfrm>
            <a:off x="1674055" y="381852"/>
            <a:ext cx="315912" cy="184150"/>
          </a:xfrm>
          <a:prstGeom prst="roundRect">
            <a:avLst>
              <a:gd name="adj" fmla="val 10685"/>
            </a:avLst>
          </a:prstGeom>
          <a:solidFill>
            <a:srgbClr val="000090">
              <a:alpha val="4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47" name="Text Box 35"/>
          <p:cNvSpPr txBox="1">
            <a:spLocks noChangeArrowheads="1"/>
          </p:cNvSpPr>
          <p:nvPr/>
        </p:nvSpPr>
        <p:spPr bwMode="auto">
          <a:xfrm>
            <a:off x="1985206" y="69115"/>
            <a:ext cx="26574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1F1F5D"/>
                </a:solidFill>
              </a:rPr>
              <a:t>Unrestricted (public domain) </a:t>
            </a:r>
          </a:p>
        </p:txBody>
      </p:sp>
      <p:sp>
        <p:nvSpPr>
          <p:cNvPr id="30748" name="Text Box 35"/>
          <p:cNvSpPr txBox="1">
            <a:spLocks noChangeArrowheads="1"/>
          </p:cNvSpPr>
          <p:nvPr/>
        </p:nvSpPr>
        <p:spPr bwMode="auto">
          <a:xfrm>
            <a:off x="1980442" y="332640"/>
            <a:ext cx="265588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Collaborations (user-to-user) </a:t>
            </a:r>
          </a:p>
        </p:txBody>
      </p:sp>
      <p:sp>
        <p:nvSpPr>
          <p:cNvPr id="107" name="Text Box 84"/>
          <p:cNvSpPr txBox="1">
            <a:spLocks noChangeArrowheads="1"/>
          </p:cNvSpPr>
          <p:nvPr/>
        </p:nvSpPr>
        <p:spPr bwMode="auto">
          <a:xfrm>
            <a:off x="4773448" y="40179"/>
            <a:ext cx="4308068" cy="71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ts val="480"/>
              </a:spcBef>
            </a:pPr>
            <a:r>
              <a:rPr lang="en-US" sz="1800" dirty="0">
                <a:solidFill>
                  <a:srgbClr val="1F1F5D"/>
                </a:solidFill>
              </a:rPr>
              <a:t>List of Developed MOOS Modules  </a:t>
            </a:r>
          </a:p>
          <a:p>
            <a:pPr algn="ctr">
              <a:spcBef>
                <a:spcPts val="480"/>
              </a:spcBef>
            </a:pPr>
            <a:r>
              <a:rPr lang="en-US" sz="1800" dirty="0">
                <a:solidFill>
                  <a:srgbClr val="1F1F5D"/>
                </a:solidFill>
              </a:rPr>
              <a:t>(152 Modules)</a:t>
            </a:r>
          </a:p>
        </p:txBody>
      </p:sp>
      <p:sp>
        <p:nvSpPr>
          <p:cNvPr id="15" name="Text Box 106"/>
          <p:cNvSpPr txBox="1">
            <a:spLocks noChangeArrowheads="1"/>
          </p:cNvSpPr>
          <p:nvPr/>
        </p:nvSpPr>
        <p:spPr bwMode="auto">
          <a:xfrm>
            <a:off x="7350890" y="4032340"/>
            <a:ext cx="123272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pHelmIvP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pMarinePID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uSimMarine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pMarineViewer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pEchoVar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uLogView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uLogViewIPF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uHelmScope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uPokeDB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uMAC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uMACView</a:t>
            </a:r>
            <a:endParaRPr lang="en-US" sz="1000" dirty="0"/>
          </a:p>
        </p:txBody>
      </p:sp>
      <p:pic>
        <p:nvPicPr>
          <p:cNvPr id="16" name="Picture 15" descr="nested_arch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878" y="1731453"/>
            <a:ext cx="4495800" cy="1750481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 bwMode="auto">
          <a:xfrm>
            <a:off x="1734079" y="1566334"/>
            <a:ext cx="8686800" cy="4334931"/>
          </a:xfrm>
          <a:prstGeom prst="roundRect">
            <a:avLst>
              <a:gd name="adj" fmla="val 2202"/>
            </a:avLst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111"/>
          <p:cNvSpPr>
            <a:spLocks noChangeArrowheads="1"/>
          </p:cNvSpPr>
          <p:nvPr/>
        </p:nvSpPr>
        <p:spPr bwMode="auto">
          <a:xfrm>
            <a:off x="8634216" y="3683001"/>
            <a:ext cx="1668129" cy="2142066"/>
          </a:xfrm>
          <a:prstGeom prst="roundRect">
            <a:avLst>
              <a:gd name="adj" fmla="val 6400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Text Box 105"/>
          <p:cNvSpPr txBox="1">
            <a:spLocks noChangeArrowheads="1"/>
          </p:cNvSpPr>
          <p:nvPr/>
        </p:nvSpPr>
        <p:spPr bwMode="auto">
          <a:xfrm>
            <a:off x="8651676" y="3980390"/>
            <a:ext cx="16083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Your MOOS Apps</a:t>
            </a:r>
          </a:p>
          <a:p>
            <a:pPr>
              <a:buFontTx/>
              <a:buChar char="•"/>
            </a:pPr>
            <a:r>
              <a:rPr lang="en-US" sz="1000" dirty="0"/>
              <a:t> Your Helm Behaviors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8676014" y="3716424"/>
            <a:ext cx="1617866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FF6600"/>
                </a:solidFill>
              </a:rPr>
              <a:t>moos-</a:t>
            </a:r>
            <a:r>
              <a:rPr lang="en-US" sz="1200" dirty="0" err="1">
                <a:solidFill>
                  <a:srgbClr val="FF6600"/>
                </a:solidFill>
              </a:rPr>
              <a:t>ivp</a:t>
            </a:r>
            <a:r>
              <a:rPr lang="en-US" sz="1200" dirty="0">
                <a:solidFill>
                  <a:srgbClr val="FF6600"/>
                </a:solidFill>
              </a:rPr>
              <a:t>-extend </a:t>
            </a:r>
            <a:r>
              <a:rPr lang="en-US" sz="1200" dirty="0">
                <a:solidFill>
                  <a:srgbClr val="1F1F5D"/>
                </a:solidFill>
              </a:rPr>
              <a:t>tree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809351" y="1701798"/>
            <a:ext cx="5621866" cy="1820364"/>
          </a:xfrm>
          <a:prstGeom prst="ellipse">
            <a:avLst/>
          </a:prstGeom>
          <a:noFill/>
          <a:ln w="952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228950" y="2294463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halkboard"/>
                <a:cs typeface="Chalkboard"/>
              </a:rPr>
              <a:t>Your Apps</a:t>
            </a:r>
          </a:p>
          <a:p>
            <a:r>
              <a:rPr lang="en-US" sz="1200" dirty="0">
                <a:latin typeface="Chalkboard"/>
                <a:cs typeface="Chalkboard"/>
              </a:rPr>
              <a:t>Your Behaviors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AutoShape 111"/>
          <p:cNvSpPr>
            <a:spLocks noChangeArrowheads="1"/>
          </p:cNvSpPr>
          <p:nvPr/>
        </p:nvSpPr>
        <p:spPr bwMode="auto">
          <a:xfrm>
            <a:off x="1852413" y="3683001"/>
            <a:ext cx="1549602" cy="2142066"/>
          </a:xfrm>
          <a:prstGeom prst="roundRect">
            <a:avLst>
              <a:gd name="adj" fmla="val 6400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9" name="Text Box 35"/>
          <p:cNvSpPr txBox="1">
            <a:spLocks noChangeArrowheads="1"/>
          </p:cNvSpPr>
          <p:nvPr/>
        </p:nvSpPr>
        <p:spPr bwMode="auto">
          <a:xfrm>
            <a:off x="1865113" y="3712630"/>
            <a:ext cx="1816301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Oxford </a:t>
            </a:r>
            <a:r>
              <a:rPr lang="en-US" sz="1200" dirty="0">
                <a:solidFill>
                  <a:srgbClr val="FF6600"/>
                </a:solidFill>
              </a:rPr>
              <a:t>MOOS</a:t>
            </a:r>
            <a:r>
              <a:rPr lang="en-US" sz="1200" dirty="0">
                <a:solidFill>
                  <a:srgbClr val="1F1F5D"/>
                </a:solidFill>
              </a:rPr>
              <a:t> tree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30740" name="Text Box 105"/>
          <p:cNvSpPr txBox="1">
            <a:spLocks noChangeArrowheads="1"/>
          </p:cNvSpPr>
          <p:nvPr/>
        </p:nvSpPr>
        <p:spPr bwMode="auto">
          <a:xfrm>
            <a:off x="1869874" y="3980390"/>
            <a:ext cx="122733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MOOSDB</a:t>
            </a:r>
          </a:p>
          <a:p>
            <a:pPr>
              <a:buFontTx/>
              <a:buChar char="•"/>
            </a:pPr>
            <a:r>
              <a:rPr lang="en-US" sz="1000" dirty="0"/>
              <a:t> pLogger</a:t>
            </a:r>
          </a:p>
          <a:p>
            <a:pPr>
              <a:buFontTx/>
              <a:buChar char="•"/>
            </a:pPr>
            <a:r>
              <a:rPr lang="en-US" sz="1000" dirty="0"/>
              <a:t> iRemote</a:t>
            </a:r>
          </a:p>
          <a:p>
            <a:pPr>
              <a:buFontTx/>
              <a:buChar char="•"/>
            </a:pPr>
            <a:r>
              <a:rPr lang="en-US" sz="1000" dirty="0"/>
              <a:t> pScheduler</a:t>
            </a:r>
          </a:p>
          <a:p>
            <a:pPr>
              <a:buFontTx/>
              <a:buChar char="•"/>
            </a:pPr>
            <a:r>
              <a:rPr lang="en-US" sz="1000" dirty="0"/>
              <a:t> pShare</a:t>
            </a:r>
          </a:p>
          <a:p>
            <a:pPr>
              <a:buFontTx/>
              <a:buChar char="•"/>
            </a:pPr>
            <a:r>
              <a:rPr lang="en-US" sz="1000" dirty="0"/>
              <a:t> pMOOSBridge</a:t>
            </a:r>
          </a:p>
          <a:p>
            <a:pPr>
              <a:buFontTx/>
              <a:buChar char="•"/>
            </a:pPr>
            <a:r>
              <a:rPr lang="en-US" sz="1000" dirty="0"/>
              <a:t> umm</a:t>
            </a:r>
          </a:p>
          <a:p>
            <a:pPr>
              <a:buFontTx/>
              <a:buChar char="•"/>
            </a:pPr>
            <a:r>
              <a:rPr lang="en-US" sz="1000" dirty="0"/>
              <a:t> uMS</a:t>
            </a:r>
          </a:p>
          <a:p>
            <a:pPr>
              <a:buFontTx/>
              <a:buChar char="•"/>
            </a:pPr>
            <a:r>
              <a:rPr lang="en-US" sz="1000" dirty="0"/>
              <a:t> iMatlab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pAntler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uPlayback</a:t>
            </a:r>
            <a:endParaRPr lang="en-US" sz="1000" dirty="0"/>
          </a:p>
        </p:txBody>
      </p:sp>
      <p:sp>
        <p:nvSpPr>
          <p:cNvPr id="30744" name="AutoShape 111"/>
          <p:cNvSpPr>
            <a:spLocks noChangeArrowheads="1"/>
          </p:cNvSpPr>
          <p:nvPr/>
        </p:nvSpPr>
        <p:spPr bwMode="auto">
          <a:xfrm>
            <a:off x="1675643" y="113566"/>
            <a:ext cx="314325" cy="185737"/>
          </a:xfrm>
          <a:prstGeom prst="roundRect">
            <a:avLst>
              <a:gd name="adj" fmla="val 10685"/>
            </a:avLst>
          </a:prstGeom>
          <a:solidFill>
            <a:srgbClr val="068F0C">
              <a:alpha val="4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46" name="AutoShape 111"/>
          <p:cNvSpPr>
            <a:spLocks noChangeArrowheads="1"/>
          </p:cNvSpPr>
          <p:nvPr/>
        </p:nvSpPr>
        <p:spPr bwMode="auto">
          <a:xfrm>
            <a:off x="1674055" y="381852"/>
            <a:ext cx="315912" cy="184150"/>
          </a:xfrm>
          <a:prstGeom prst="roundRect">
            <a:avLst>
              <a:gd name="adj" fmla="val 10685"/>
            </a:avLst>
          </a:prstGeom>
          <a:solidFill>
            <a:srgbClr val="000090">
              <a:alpha val="4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47" name="Text Box 35"/>
          <p:cNvSpPr txBox="1">
            <a:spLocks noChangeArrowheads="1"/>
          </p:cNvSpPr>
          <p:nvPr/>
        </p:nvSpPr>
        <p:spPr bwMode="auto">
          <a:xfrm>
            <a:off x="1985206" y="69115"/>
            <a:ext cx="26574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1F1F5D"/>
                </a:solidFill>
              </a:rPr>
              <a:t>Unrestricted (public domain) </a:t>
            </a:r>
          </a:p>
        </p:txBody>
      </p:sp>
      <p:sp>
        <p:nvSpPr>
          <p:cNvPr id="30748" name="Text Box 35"/>
          <p:cNvSpPr txBox="1">
            <a:spLocks noChangeArrowheads="1"/>
          </p:cNvSpPr>
          <p:nvPr/>
        </p:nvSpPr>
        <p:spPr bwMode="auto">
          <a:xfrm>
            <a:off x="1980442" y="332640"/>
            <a:ext cx="265588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Collaborations (user-to-user) </a:t>
            </a:r>
          </a:p>
        </p:txBody>
      </p:sp>
      <p:sp>
        <p:nvSpPr>
          <p:cNvPr id="107" name="Text Box 84"/>
          <p:cNvSpPr txBox="1">
            <a:spLocks noChangeArrowheads="1"/>
          </p:cNvSpPr>
          <p:nvPr/>
        </p:nvSpPr>
        <p:spPr bwMode="auto">
          <a:xfrm>
            <a:off x="4773448" y="40179"/>
            <a:ext cx="4308068" cy="71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ts val="480"/>
              </a:spcBef>
            </a:pPr>
            <a:r>
              <a:rPr lang="en-US" sz="1800" dirty="0">
                <a:solidFill>
                  <a:srgbClr val="1F1F5D"/>
                </a:solidFill>
              </a:rPr>
              <a:t>List of Developed MOOS Modules  </a:t>
            </a:r>
          </a:p>
          <a:p>
            <a:pPr algn="ctr">
              <a:spcBef>
                <a:spcPts val="480"/>
              </a:spcBef>
            </a:pPr>
            <a:r>
              <a:rPr lang="en-US" sz="1800" dirty="0">
                <a:solidFill>
                  <a:srgbClr val="1F1F5D"/>
                </a:solidFill>
              </a:rPr>
              <a:t>(152 Modules)</a:t>
            </a:r>
          </a:p>
        </p:txBody>
      </p:sp>
      <p:pic>
        <p:nvPicPr>
          <p:cNvPr id="16" name="Picture 15" descr="nested_arch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478" y="1731453"/>
            <a:ext cx="4495800" cy="1750481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 bwMode="auto">
          <a:xfrm>
            <a:off x="1718733" y="1566334"/>
            <a:ext cx="9076266" cy="4817533"/>
          </a:xfrm>
          <a:prstGeom prst="roundRect">
            <a:avLst>
              <a:gd name="adj" fmla="val 2202"/>
            </a:avLst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111"/>
          <p:cNvSpPr>
            <a:spLocks noChangeArrowheads="1"/>
          </p:cNvSpPr>
          <p:nvPr/>
        </p:nvSpPr>
        <p:spPr bwMode="auto">
          <a:xfrm>
            <a:off x="8989816" y="3683001"/>
            <a:ext cx="1668129" cy="2142066"/>
          </a:xfrm>
          <a:prstGeom prst="roundRect">
            <a:avLst>
              <a:gd name="adj" fmla="val 6400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Text Box 105"/>
          <p:cNvSpPr txBox="1">
            <a:spLocks noChangeArrowheads="1"/>
          </p:cNvSpPr>
          <p:nvPr/>
        </p:nvSpPr>
        <p:spPr bwMode="auto">
          <a:xfrm>
            <a:off x="9007276" y="3980390"/>
            <a:ext cx="16083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Your MOOS Apps</a:t>
            </a:r>
          </a:p>
          <a:p>
            <a:pPr>
              <a:buFontTx/>
              <a:buChar char="•"/>
            </a:pPr>
            <a:r>
              <a:rPr lang="en-US" sz="1000" dirty="0"/>
              <a:t> Your Helm Behaviors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9031614" y="3716424"/>
            <a:ext cx="1617866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FF6600"/>
                </a:solidFill>
              </a:rPr>
              <a:t>moos-</a:t>
            </a:r>
            <a:r>
              <a:rPr lang="en-US" sz="1200" dirty="0" err="1">
                <a:solidFill>
                  <a:srgbClr val="FF6600"/>
                </a:solidFill>
              </a:rPr>
              <a:t>ivp</a:t>
            </a:r>
            <a:r>
              <a:rPr lang="en-US" sz="1200" dirty="0">
                <a:solidFill>
                  <a:srgbClr val="FF6600"/>
                </a:solidFill>
              </a:rPr>
              <a:t>-extend </a:t>
            </a:r>
            <a:r>
              <a:rPr lang="en-US" sz="1200" dirty="0">
                <a:solidFill>
                  <a:srgbClr val="1F1F5D"/>
                </a:solidFill>
              </a:rPr>
              <a:t>tree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3291951" y="1701798"/>
            <a:ext cx="5621866" cy="1820364"/>
          </a:xfrm>
          <a:prstGeom prst="ellipse">
            <a:avLst/>
          </a:prstGeom>
          <a:noFill/>
          <a:ln w="952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711550" y="2294463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3A5972"/>
                </a:solidFill>
                <a:latin typeface="Chalkboard"/>
                <a:cs typeface="Chalkboard"/>
              </a:rPr>
              <a:t>Your Apps</a:t>
            </a:r>
          </a:p>
          <a:p>
            <a:r>
              <a:rPr lang="en-US" sz="1200" dirty="0">
                <a:solidFill>
                  <a:srgbClr val="3A5972"/>
                </a:solidFill>
                <a:latin typeface="Chalkboard"/>
                <a:cs typeface="Chalkboard"/>
              </a:rPr>
              <a:t>Your Behaviors</a:t>
            </a:r>
          </a:p>
        </p:txBody>
      </p:sp>
      <p:sp>
        <p:nvSpPr>
          <p:cNvPr id="23" name="AutoShape 111"/>
          <p:cNvSpPr>
            <a:spLocks noChangeArrowheads="1"/>
          </p:cNvSpPr>
          <p:nvPr/>
        </p:nvSpPr>
        <p:spPr bwMode="auto">
          <a:xfrm>
            <a:off x="3473370" y="3680459"/>
            <a:ext cx="5440443" cy="2614580"/>
          </a:xfrm>
          <a:prstGeom prst="roundRect">
            <a:avLst>
              <a:gd name="adj" fmla="val 4012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050"/>
          </a:p>
        </p:txBody>
      </p:sp>
      <p:sp>
        <p:nvSpPr>
          <p:cNvPr id="24" name="Text Box 105"/>
          <p:cNvSpPr txBox="1">
            <a:spLocks noChangeArrowheads="1"/>
          </p:cNvSpPr>
          <p:nvPr/>
        </p:nvSpPr>
        <p:spPr bwMode="auto">
          <a:xfrm>
            <a:off x="3518897" y="3955770"/>
            <a:ext cx="1211895" cy="239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noAutofit/>
          </a:bodyPr>
          <a:lstStyle/>
          <a:p>
            <a:pPr>
              <a:buFont typeface="Arial" charset="0"/>
              <a:buChar char="•"/>
            </a:pPr>
            <a:r>
              <a:rPr lang="en-US" sz="1050" dirty="0"/>
              <a:t> pHelmIvP</a:t>
            </a:r>
          </a:p>
          <a:p>
            <a:pPr>
              <a:buFontTx/>
              <a:buChar char="•"/>
            </a:pPr>
            <a:r>
              <a:rPr lang="en-US" sz="1050" dirty="0" err="1"/>
              <a:t> alogcd</a:t>
            </a:r>
          </a:p>
          <a:p>
            <a:pPr>
              <a:buFontTx/>
              <a:buChar char="•"/>
            </a:pPr>
            <a:r>
              <a:rPr lang="en-US" sz="1050" dirty="0" err="1"/>
              <a:t> alogcheck</a:t>
            </a:r>
          </a:p>
          <a:p>
            <a:pPr>
              <a:buFontTx/>
              <a:buChar char="•"/>
            </a:pPr>
            <a:r>
              <a:rPr lang="en-US" sz="1050" dirty="0" err="1"/>
              <a:t> alogeplot</a:t>
            </a:r>
          </a:p>
          <a:p>
            <a:pPr>
              <a:buFontTx/>
              <a:buChar char="•"/>
            </a:pPr>
            <a:r>
              <a:rPr lang="en-US" sz="1050" dirty="0" err="1"/>
              <a:t> alogiter</a:t>
            </a:r>
          </a:p>
          <a:p>
            <a:pPr>
              <a:buFontTx/>
              <a:buChar char="•"/>
            </a:pPr>
            <a:r>
              <a:rPr lang="en-US" sz="1050" dirty="0" err="1"/>
              <a:t> alogpare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aloggrep</a:t>
            </a:r>
          </a:p>
          <a:p>
            <a:pPr>
              <a:buFontTx/>
              <a:buChar char="•"/>
            </a:pPr>
            <a:r>
              <a:rPr lang="en-US" sz="1050" dirty="0"/>
              <a:t> alogsplit</a:t>
            </a:r>
          </a:p>
          <a:p>
            <a:pPr>
              <a:buFontTx/>
              <a:buChar char="•"/>
            </a:pPr>
            <a:r>
              <a:rPr lang="en-US" sz="1050" dirty="0"/>
              <a:t> alogscan</a:t>
            </a:r>
          </a:p>
          <a:p>
            <a:pPr>
              <a:buFontTx/>
              <a:buChar char="•"/>
            </a:pPr>
            <a:r>
              <a:rPr lang="en-US" sz="1050" dirty="0"/>
              <a:t> alogclip</a:t>
            </a:r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alogview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geoview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aloghelm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alogrm </a:t>
            </a:r>
          </a:p>
        </p:txBody>
      </p:sp>
      <p:sp>
        <p:nvSpPr>
          <p:cNvPr id="25" name="Text Box 106"/>
          <p:cNvSpPr txBox="1">
            <a:spLocks noChangeArrowheads="1"/>
          </p:cNvSpPr>
          <p:nvPr/>
        </p:nvSpPr>
        <p:spPr bwMode="auto">
          <a:xfrm>
            <a:off x="4532620" y="3953388"/>
            <a:ext cx="1211896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50" dirty="0"/>
              <a:t> pMarineViewer</a:t>
            </a:r>
          </a:p>
          <a:p>
            <a:pPr>
              <a:buFontTx/>
              <a:buChar char="•"/>
            </a:pPr>
            <a:r>
              <a:rPr lang="en-US" sz="1050" dirty="0" err="1"/>
              <a:t> uMACView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uFunctionVis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pMarinePID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pEchoVar</a:t>
            </a:r>
          </a:p>
          <a:p>
            <a:pPr>
              <a:buFontTx/>
              <a:buChar char="•"/>
            </a:pPr>
            <a:r>
              <a:rPr lang="en-US" sz="1050" dirty="0" err="1"/>
              <a:t> uPlotViewer</a:t>
            </a:r>
          </a:p>
          <a:p>
            <a:pPr>
              <a:buFontTx/>
              <a:buChar char="•"/>
            </a:pPr>
            <a:r>
              <a:rPr lang="en-US" sz="1050" dirty="0" err="1"/>
              <a:t> nsplug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uXMS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uMAC</a:t>
            </a:r>
          </a:p>
          <a:p>
            <a:pPr>
              <a:buFontTx/>
              <a:buChar char="•"/>
            </a:pPr>
            <a:r>
              <a:rPr lang="en-US" sz="1050" dirty="0" err="1"/>
              <a:t> iSay</a:t>
            </a:r>
          </a:p>
          <a:p>
            <a:pPr>
              <a:buFontTx/>
              <a:buChar char="•"/>
            </a:pPr>
            <a:r>
              <a:rPr lang="en-US" sz="1050" dirty="0" err="1"/>
              <a:t> zaic_hdg</a:t>
            </a:r>
          </a:p>
          <a:p>
            <a:pPr>
              <a:buFontTx/>
              <a:buChar char="•"/>
            </a:pPr>
            <a:r>
              <a:rPr lang="en-US" sz="1050" dirty="0" err="1"/>
              <a:t> zaic_peak</a:t>
            </a:r>
          </a:p>
          <a:p>
            <a:pPr>
              <a:buFontTx/>
              <a:buChar char="•"/>
            </a:pPr>
            <a:r>
              <a:rPr lang="en-US" sz="1050" dirty="0" err="1"/>
              <a:t> zaic_spd</a:t>
            </a:r>
          </a:p>
          <a:p>
            <a:pPr>
              <a:buFontTx/>
              <a:buChar char="•"/>
            </a:pPr>
            <a:r>
              <a:rPr lang="en-US" sz="1050" dirty="0" err="1"/>
              <a:t> zaic_vect</a:t>
            </a:r>
            <a:endParaRPr lang="en-US" sz="1050" dirty="0"/>
          </a:p>
        </p:txBody>
      </p:sp>
      <p:sp>
        <p:nvSpPr>
          <p:cNvPr id="26" name="Text Box 106"/>
          <p:cNvSpPr txBox="1">
            <a:spLocks noChangeArrowheads="1"/>
          </p:cNvSpPr>
          <p:nvPr/>
        </p:nvSpPr>
        <p:spPr bwMode="auto">
          <a:xfrm>
            <a:off x="5669983" y="3966571"/>
            <a:ext cx="1499844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50" dirty="0" err="1"/>
              <a:t> uFldHazardMgr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uFldHazardMetric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uFldNodeBroker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uFldShoreBroker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uFldNodeComms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 err="1"/>
              <a:t> uFldPathCheck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 err="1"/>
              <a:t> uHelmScope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uTimerScript</a:t>
            </a:r>
          </a:p>
          <a:p>
            <a:pPr>
              <a:buFontTx/>
              <a:buChar char="•"/>
            </a:pPr>
            <a:r>
              <a:rPr lang="en-US" sz="1050" dirty="0" err="1"/>
              <a:t> </a:t>
            </a:r>
            <a:r>
              <a:rPr lang="en-US" sz="1050" dirty="0"/>
              <a:t>uProcessWatch</a:t>
            </a:r>
          </a:p>
          <a:p>
            <a:pPr>
              <a:buFontTx/>
              <a:buChar char="•"/>
            </a:pPr>
            <a:r>
              <a:rPr lang="en-US" sz="1050" dirty="0"/>
              <a:t> uTermCommand</a:t>
            </a:r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pBasicContactMgr</a:t>
            </a:r>
          </a:p>
          <a:p>
            <a:pPr>
              <a:buFontTx/>
              <a:buChar char="•"/>
            </a:pPr>
            <a:r>
              <a:rPr lang="en-US" sz="1050" dirty="0" err="1"/>
              <a:t> uQueryDB</a:t>
            </a:r>
          </a:p>
          <a:p>
            <a:pPr>
              <a:buFontTx/>
              <a:buChar char="•"/>
            </a:pPr>
            <a:r>
              <a:rPr lang="en-US" sz="1050" dirty="0" err="1"/>
              <a:t> uPokeDB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pHostInfo</a:t>
            </a:r>
          </a:p>
        </p:txBody>
      </p:sp>
      <p:sp>
        <p:nvSpPr>
          <p:cNvPr id="27" name="Text Box 106"/>
          <p:cNvSpPr txBox="1">
            <a:spLocks noChangeArrowheads="1"/>
          </p:cNvSpPr>
          <p:nvPr/>
        </p:nvSpPr>
        <p:spPr bwMode="auto">
          <a:xfrm>
            <a:off x="7064806" y="3958949"/>
            <a:ext cx="1815140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50" dirty="0"/>
              <a:t> pDeadManPost</a:t>
            </a:r>
          </a:p>
          <a:p>
            <a:pPr>
              <a:buFontTx/>
              <a:buChar char="•"/>
            </a:pPr>
            <a:r>
              <a:rPr lang="en-US" sz="1050" dirty="0"/>
              <a:t> pEvalLoiter</a:t>
            </a:r>
          </a:p>
          <a:p>
            <a:pPr>
              <a:buFontTx/>
              <a:buChar char="•"/>
            </a:pPr>
            <a:r>
              <a:rPr lang="en-US" sz="1050" dirty="0"/>
              <a:t> pObstacleMgr</a:t>
            </a:r>
          </a:p>
          <a:p>
            <a:pPr>
              <a:buFontTx/>
              <a:buChar char="•"/>
            </a:pPr>
            <a:r>
              <a:rPr lang="en-US" sz="1050" dirty="0"/>
              <a:t> uCommand </a:t>
            </a:r>
          </a:p>
          <a:p>
            <a:pPr>
              <a:buFontTx/>
              <a:buChar char="•"/>
            </a:pPr>
            <a:r>
              <a:rPr lang="en-US" sz="1050" dirty="0" err="1"/>
              <a:t> uFldHazardSensor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uFldObstacleSim</a:t>
            </a:r>
          </a:p>
          <a:p>
            <a:pPr>
              <a:buFontTx/>
              <a:buChar char="•"/>
            </a:pPr>
            <a:r>
              <a:rPr lang="en-US" sz="1050" dirty="0"/>
              <a:t> uFldWrapDetect</a:t>
            </a:r>
          </a:p>
          <a:p>
            <a:pPr>
              <a:buFontTx/>
              <a:buChar char="•"/>
            </a:pPr>
            <a:r>
              <a:rPr lang="en-US" sz="1050" dirty="0"/>
              <a:t> uFunctionVis</a:t>
            </a:r>
          </a:p>
          <a:p>
            <a:pPr>
              <a:buFontTx/>
              <a:buChar char="•"/>
            </a:pPr>
            <a:r>
              <a:rPr lang="en-US" sz="1050" dirty="0"/>
              <a:t> uLoadWatch</a:t>
            </a:r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uFldMessageHandler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 err="1"/>
              <a:t> uFldContactRangeSensor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uFldBeaconRangeSensor</a:t>
            </a:r>
          </a:p>
          <a:p>
            <a:pPr>
              <a:buFontTx/>
              <a:buChar char="•"/>
            </a:pPr>
            <a:r>
              <a:rPr lang="en-US" sz="1050" dirty="0" err="1"/>
              <a:t> </a:t>
            </a:r>
            <a:r>
              <a:rPr lang="en-US" sz="1050" dirty="0"/>
              <a:t>pNodeReporter</a:t>
            </a:r>
          </a:p>
          <a:p>
            <a:pPr>
              <a:buFontTx/>
              <a:buChar char="•"/>
            </a:pPr>
            <a:r>
              <a:rPr lang="en-US" sz="1050" dirty="0"/>
              <a:t> uSimMarine</a:t>
            </a:r>
          </a:p>
        </p:txBody>
      </p: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3558447" y="3704182"/>
            <a:ext cx="1816301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MIT </a:t>
            </a:r>
            <a:r>
              <a:rPr lang="en-US" sz="1200" dirty="0">
                <a:solidFill>
                  <a:srgbClr val="FF6600"/>
                </a:solidFill>
              </a:rPr>
              <a:t>MOOS-IvP</a:t>
            </a:r>
            <a:r>
              <a:rPr lang="en-US" sz="1200" dirty="0">
                <a:solidFill>
                  <a:srgbClr val="1F1F5D"/>
                </a:solidFill>
              </a:rPr>
              <a:t> tree</a:t>
            </a:r>
            <a:endParaRPr lang="en-US" sz="1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7075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AutoShape 111"/>
          <p:cNvSpPr>
            <a:spLocks noChangeArrowheads="1"/>
          </p:cNvSpPr>
          <p:nvPr/>
        </p:nvSpPr>
        <p:spPr bwMode="auto">
          <a:xfrm>
            <a:off x="1945547" y="3208885"/>
            <a:ext cx="1549602" cy="2616199"/>
          </a:xfrm>
          <a:prstGeom prst="roundRect">
            <a:avLst>
              <a:gd name="adj" fmla="val 6400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9" name="Text Box 35"/>
          <p:cNvSpPr txBox="1">
            <a:spLocks noChangeArrowheads="1"/>
          </p:cNvSpPr>
          <p:nvPr/>
        </p:nvSpPr>
        <p:spPr bwMode="auto">
          <a:xfrm>
            <a:off x="1958247" y="3238514"/>
            <a:ext cx="1816301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Oxford </a:t>
            </a:r>
            <a:r>
              <a:rPr lang="en-US" sz="1200" dirty="0">
                <a:solidFill>
                  <a:srgbClr val="FF6600"/>
                </a:solidFill>
              </a:rPr>
              <a:t>MOOS</a:t>
            </a:r>
            <a:r>
              <a:rPr lang="en-US" sz="1200" dirty="0">
                <a:solidFill>
                  <a:srgbClr val="1F1F5D"/>
                </a:solidFill>
              </a:rPr>
              <a:t> tree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30740" name="Text Box 105"/>
          <p:cNvSpPr txBox="1">
            <a:spLocks noChangeArrowheads="1"/>
          </p:cNvSpPr>
          <p:nvPr/>
        </p:nvSpPr>
        <p:spPr bwMode="auto">
          <a:xfrm>
            <a:off x="1963008" y="3506274"/>
            <a:ext cx="122733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00" dirty="0"/>
              <a:t> MOOSDB</a:t>
            </a:r>
          </a:p>
          <a:p>
            <a:pPr>
              <a:buFontTx/>
              <a:buChar char="•"/>
            </a:pPr>
            <a:r>
              <a:rPr lang="en-US" sz="1000" dirty="0"/>
              <a:t> pLogger</a:t>
            </a:r>
          </a:p>
          <a:p>
            <a:pPr>
              <a:buFontTx/>
              <a:buChar char="•"/>
            </a:pPr>
            <a:r>
              <a:rPr lang="en-US" sz="1000" dirty="0"/>
              <a:t> iRemote</a:t>
            </a:r>
          </a:p>
          <a:p>
            <a:pPr>
              <a:buFontTx/>
              <a:buChar char="•"/>
            </a:pPr>
            <a:r>
              <a:rPr lang="en-US" sz="1000" dirty="0"/>
              <a:t> pScheduler</a:t>
            </a:r>
          </a:p>
          <a:p>
            <a:pPr>
              <a:buFontTx/>
              <a:buChar char="•"/>
            </a:pPr>
            <a:r>
              <a:rPr lang="en-US" sz="1000" dirty="0"/>
              <a:t> pShare</a:t>
            </a:r>
          </a:p>
          <a:p>
            <a:pPr>
              <a:buFontTx/>
              <a:buChar char="•"/>
            </a:pPr>
            <a:r>
              <a:rPr lang="en-US" sz="1000" dirty="0"/>
              <a:t> pMOOSBridge</a:t>
            </a:r>
          </a:p>
          <a:p>
            <a:pPr>
              <a:buFontTx/>
              <a:buChar char="•"/>
            </a:pPr>
            <a:r>
              <a:rPr lang="en-US" sz="1000" dirty="0"/>
              <a:t> umm</a:t>
            </a:r>
          </a:p>
          <a:p>
            <a:pPr>
              <a:buFontTx/>
              <a:buChar char="•"/>
            </a:pPr>
            <a:r>
              <a:rPr lang="en-US" sz="1000" dirty="0"/>
              <a:t> uMS</a:t>
            </a:r>
          </a:p>
          <a:p>
            <a:pPr>
              <a:buFontTx/>
              <a:buChar char="•"/>
            </a:pPr>
            <a:r>
              <a:rPr lang="en-US" sz="1000" dirty="0"/>
              <a:t> iMatlab</a:t>
            </a:r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pAntler</a:t>
            </a:r>
            <a:endParaRPr lang="en-US" sz="1000" dirty="0"/>
          </a:p>
          <a:p>
            <a:pPr>
              <a:buFontTx/>
              <a:buChar char="•"/>
            </a:pPr>
            <a:r>
              <a:rPr lang="en-US" sz="1000" dirty="0"/>
              <a:t> </a:t>
            </a:r>
            <a:r>
              <a:rPr lang="en-US" sz="1000" dirty="0" err="1"/>
              <a:t>uPlayback</a:t>
            </a:r>
            <a:endParaRPr lang="en-US" sz="1000" dirty="0"/>
          </a:p>
        </p:txBody>
      </p:sp>
      <p:sp>
        <p:nvSpPr>
          <p:cNvPr id="17" name="Rounded Rectangle 16"/>
          <p:cNvSpPr/>
          <p:nvPr/>
        </p:nvSpPr>
        <p:spPr bwMode="auto">
          <a:xfrm>
            <a:off x="1801813" y="1100668"/>
            <a:ext cx="7425267" cy="4868333"/>
          </a:xfrm>
          <a:prstGeom prst="roundRect">
            <a:avLst>
              <a:gd name="adj" fmla="val 2202"/>
            </a:avLst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111"/>
          <p:cNvSpPr>
            <a:spLocks noChangeArrowheads="1"/>
          </p:cNvSpPr>
          <p:nvPr/>
        </p:nvSpPr>
        <p:spPr bwMode="auto">
          <a:xfrm>
            <a:off x="3625770" y="3206325"/>
            <a:ext cx="5440443" cy="2614580"/>
          </a:xfrm>
          <a:prstGeom prst="roundRect">
            <a:avLst>
              <a:gd name="adj" fmla="val 4012"/>
            </a:avLst>
          </a:prstGeom>
          <a:solidFill>
            <a:srgbClr val="068F0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050"/>
          </a:p>
        </p:txBody>
      </p:sp>
      <p:sp>
        <p:nvSpPr>
          <p:cNvPr id="19" name="Text Box 105"/>
          <p:cNvSpPr txBox="1">
            <a:spLocks noChangeArrowheads="1"/>
          </p:cNvSpPr>
          <p:nvPr/>
        </p:nvSpPr>
        <p:spPr bwMode="auto">
          <a:xfrm>
            <a:off x="3671297" y="3481636"/>
            <a:ext cx="1211895" cy="239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noAutofit/>
          </a:bodyPr>
          <a:lstStyle/>
          <a:p>
            <a:pPr>
              <a:buFont typeface="Arial" charset="0"/>
              <a:buChar char="•"/>
            </a:pPr>
            <a:r>
              <a:rPr lang="en-US" sz="1050" dirty="0"/>
              <a:t> pHelmIvP</a:t>
            </a:r>
          </a:p>
          <a:p>
            <a:pPr>
              <a:buFontTx/>
              <a:buChar char="•"/>
            </a:pPr>
            <a:r>
              <a:rPr lang="en-US" sz="1050" dirty="0" err="1"/>
              <a:t> alogcd</a:t>
            </a:r>
          </a:p>
          <a:p>
            <a:pPr>
              <a:buFontTx/>
              <a:buChar char="•"/>
            </a:pPr>
            <a:r>
              <a:rPr lang="en-US" sz="1050" dirty="0" err="1"/>
              <a:t> alogcheck</a:t>
            </a:r>
          </a:p>
          <a:p>
            <a:pPr>
              <a:buFontTx/>
              <a:buChar char="•"/>
            </a:pPr>
            <a:r>
              <a:rPr lang="en-US" sz="1050" dirty="0" err="1"/>
              <a:t> alogeplot</a:t>
            </a:r>
          </a:p>
          <a:p>
            <a:pPr>
              <a:buFontTx/>
              <a:buChar char="•"/>
            </a:pPr>
            <a:r>
              <a:rPr lang="en-US" sz="1050" dirty="0" err="1"/>
              <a:t> alogiter</a:t>
            </a:r>
          </a:p>
          <a:p>
            <a:pPr>
              <a:buFontTx/>
              <a:buChar char="•"/>
            </a:pPr>
            <a:r>
              <a:rPr lang="en-US" sz="1050" dirty="0" err="1"/>
              <a:t> alogpare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aloggrep</a:t>
            </a:r>
          </a:p>
          <a:p>
            <a:pPr>
              <a:buFontTx/>
              <a:buChar char="•"/>
            </a:pPr>
            <a:r>
              <a:rPr lang="en-US" sz="1050" dirty="0"/>
              <a:t> alogsplit</a:t>
            </a:r>
          </a:p>
          <a:p>
            <a:pPr>
              <a:buFontTx/>
              <a:buChar char="•"/>
            </a:pPr>
            <a:r>
              <a:rPr lang="en-US" sz="1050" dirty="0"/>
              <a:t> alogscan</a:t>
            </a:r>
          </a:p>
          <a:p>
            <a:pPr>
              <a:buFontTx/>
              <a:buChar char="•"/>
            </a:pPr>
            <a:r>
              <a:rPr lang="en-US" sz="1050" dirty="0"/>
              <a:t> alogclip</a:t>
            </a:r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alogview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geoview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aloghelm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alogrm </a:t>
            </a:r>
          </a:p>
        </p:txBody>
      </p:sp>
      <p:sp>
        <p:nvSpPr>
          <p:cNvPr id="20" name="Text Box 106"/>
          <p:cNvSpPr txBox="1">
            <a:spLocks noChangeArrowheads="1"/>
          </p:cNvSpPr>
          <p:nvPr/>
        </p:nvSpPr>
        <p:spPr bwMode="auto">
          <a:xfrm>
            <a:off x="4685020" y="3479254"/>
            <a:ext cx="1211896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50" dirty="0"/>
              <a:t> pMarineViewer</a:t>
            </a:r>
          </a:p>
          <a:p>
            <a:pPr>
              <a:buFontTx/>
              <a:buChar char="•"/>
            </a:pPr>
            <a:r>
              <a:rPr lang="en-US" sz="1050" dirty="0" err="1"/>
              <a:t> uMACView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uFunctionVis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pMarinePID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pEchoVar</a:t>
            </a:r>
          </a:p>
          <a:p>
            <a:pPr>
              <a:buFontTx/>
              <a:buChar char="•"/>
            </a:pPr>
            <a:r>
              <a:rPr lang="en-US" sz="1050" dirty="0" err="1"/>
              <a:t> uPlotViewer</a:t>
            </a:r>
          </a:p>
          <a:p>
            <a:pPr>
              <a:buFontTx/>
              <a:buChar char="•"/>
            </a:pPr>
            <a:r>
              <a:rPr lang="en-US" sz="1050" dirty="0" err="1"/>
              <a:t> nsplug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uXMS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uMAC</a:t>
            </a:r>
          </a:p>
          <a:p>
            <a:pPr>
              <a:buFontTx/>
              <a:buChar char="•"/>
            </a:pPr>
            <a:r>
              <a:rPr lang="en-US" sz="1050" dirty="0" err="1"/>
              <a:t> iSay</a:t>
            </a:r>
          </a:p>
          <a:p>
            <a:pPr>
              <a:buFontTx/>
              <a:buChar char="•"/>
            </a:pPr>
            <a:r>
              <a:rPr lang="en-US" sz="1050" dirty="0" err="1"/>
              <a:t> zaic_hdg</a:t>
            </a:r>
          </a:p>
          <a:p>
            <a:pPr>
              <a:buFontTx/>
              <a:buChar char="•"/>
            </a:pPr>
            <a:r>
              <a:rPr lang="en-US" sz="1050" dirty="0" err="1"/>
              <a:t> zaic_peak</a:t>
            </a:r>
          </a:p>
          <a:p>
            <a:pPr>
              <a:buFontTx/>
              <a:buChar char="•"/>
            </a:pPr>
            <a:r>
              <a:rPr lang="en-US" sz="1050" dirty="0" err="1"/>
              <a:t> zaic_spd</a:t>
            </a:r>
          </a:p>
          <a:p>
            <a:pPr>
              <a:buFontTx/>
              <a:buChar char="•"/>
            </a:pPr>
            <a:r>
              <a:rPr lang="en-US" sz="1050" dirty="0" err="1"/>
              <a:t> zaic_vect</a:t>
            </a:r>
            <a:endParaRPr lang="en-US" sz="1050" dirty="0"/>
          </a:p>
        </p:txBody>
      </p:sp>
      <p:sp>
        <p:nvSpPr>
          <p:cNvPr id="21" name="Text Box 106"/>
          <p:cNvSpPr txBox="1">
            <a:spLocks noChangeArrowheads="1"/>
          </p:cNvSpPr>
          <p:nvPr/>
        </p:nvSpPr>
        <p:spPr bwMode="auto">
          <a:xfrm>
            <a:off x="5822383" y="3492437"/>
            <a:ext cx="1499844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50" dirty="0" err="1"/>
              <a:t> uFldHazardMgr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uFldHazardMetric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uFldNodeBroker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uFldShoreBroker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uFldNodeComms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 err="1"/>
              <a:t> uFldPathCheck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 err="1"/>
              <a:t> uHelmScope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uTimerScript</a:t>
            </a:r>
          </a:p>
          <a:p>
            <a:pPr>
              <a:buFontTx/>
              <a:buChar char="•"/>
            </a:pPr>
            <a:r>
              <a:rPr lang="en-US" sz="1050" dirty="0" err="1"/>
              <a:t> </a:t>
            </a:r>
            <a:r>
              <a:rPr lang="en-US" sz="1050" dirty="0"/>
              <a:t>uProcessWatch</a:t>
            </a:r>
          </a:p>
          <a:p>
            <a:pPr>
              <a:buFontTx/>
              <a:buChar char="•"/>
            </a:pPr>
            <a:r>
              <a:rPr lang="en-US" sz="1050" dirty="0"/>
              <a:t> uTermCommand</a:t>
            </a:r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pBasicContactMgr</a:t>
            </a:r>
          </a:p>
          <a:p>
            <a:pPr>
              <a:buFontTx/>
              <a:buChar char="•"/>
            </a:pPr>
            <a:r>
              <a:rPr lang="en-US" sz="1050" dirty="0" err="1"/>
              <a:t> uQueryDB</a:t>
            </a:r>
          </a:p>
          <a:p>
            <a:pPr>
              <a:buFontTx/>
              <a:buChar char="•"/>
            </a:pPr>
            <a:r>
              <a:rPr lang="en-US" sz="1050" dirty="0" err="1"/>
              <a:t> uPokeDB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pHostInfo</a:t>
            </a:r>
          </a:p>
        </p:txBody>
      </p:sp>
      <p:sp>
        <p:nvSpPr>
          <p:cNvPr id="22" name="Text Box 106"/>
          <p:cNvSpPr txBox="1">
            <a:spLocks noChangeArrowheads="1"/>
          </p:cNvSpPr>
          <p:nvPr/>
        </p:nvSpPr>
        <p:spPr bwMode="auto">
          <a:xfrm>
            <a:off x="7217206" y="3484815"/>
            <a:ext cx="1815140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1050" dirty="0"/>
              <a:t> pDeadManPost</a:t>
            </a:r>
          </a:p>
          <a:p>
            <a:pPr>
              <a:buFontTx/>
              <a:buChar char="•"/>
            </a:pPr>
            <a:r>
              <a:rPr lang="en-US" sz="1050" dirty="0"/>
              <a:t> pEvalLoiter</a:t>
            </a:r>
          </a:p>
          <a:p>
            <a:pPr>
              <a:buFontTx/>
              <a:buChar char="•"/>
            </a:pPr>
            <a:r>
              <a:rPr lang="en-US" sz="1050" dirty="0"/>
              <a:t> pObstacleMgr</a:t>
            </a:r>
          </a:p>
          <a:p>
            <a:pPr>
              <a:buFontTx/>
              <a:buChar char="•"/>
            </a:pPr>
            <a:r>
              <a:rPr lang="en-US" sz="1050" dirty="0"/>
              <a:t> uCommand </a:t>
            </a:r>
          </a:p>
          <a:p>
            <a:pPr>
              <a:buFontTx/>
              <a:buChar char="•"/>
            </a:pPr>
            <a:r>
              <a:rPr lang="en-US" sz="1050" dirty="0" err="1"/>
              <a:t> uFldHazardSensor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uFldObstacleSim</a:t>
            </a:r>
          </a:p>
          <a:p>
            <a:pPr>
              <a:buFontTx/>
              <a:buChar char="•"/>
            </a:pPr>
            <a:r>
              <a:rPr lang="en-US" sz="1050" dirty="0"/>
              <a:t> uFldWrapDetect</a:t>
            </a:r>
          </a:p>
          <a:p>
            <a:pPr>
              <a:buFontTx/>
              <a:buChar char="•"/>
            </a:pPr>
            <a:r>
              <a:rPr lang="en-US" sz="1050" dirty="0"/>
              <a:t> uFunctionVis</a:t>
            </a:r>
          </a:p>
          <a:p>
            <a:pPr>
              <a:buFontTx/>
              <a:buChar char="•"/>
            </a:pPr>
            <a:r>
              <a:rPr lang="en-US" sz="1050" dirty="0"/>
              <a:t> uLoadWatch</a:t>
            </a:r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uFldMessageHandler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 err="1"/>
              <a:t> uFldContactRangeSensor</a:t>
            </a:r>
            <a:endParaRPr lang="en-US" sz="1050" dirty="0"/>
          </a:p>
          <a:p>
            <a:pPr>
              <a:buFontTx/>
              <a:buChar char="•"/>
            </a:pPr>
            <a:r>
              <a:rPr lang="en-US" sz="1050" dirty="0"/>
              <a:t> </a:t>
            </a:r>
            <a:r>
              <a:rPr lang="en-US" sz="1050" dirty="0" err="1"/>
              <a:t>uFldBeaconRangeSensor</a:t>
            </a:r>
          </a:p>
          <a:p>
            <a:pPr>
              <a:buFontTx/>
              <a:buChar char="•"/>
            </a:pPr>
            <a:r>
              <a:rPr lang="en-US" sz="1050" dirty="0" err="1"/>
              <a:t> </a:t>
            </a:r>
            <a:r>
              <a:rPr lang="en-US" sz="1050" dirty="0"/>
              <a:t>pNodeReporter</a:t>
            </a:r>
          </a:p>
          <a:p>
            <a:pPr>
              <a:buFontTx/>
              <a:buChar char="•"/>
            </a:pPr>
            <a:r>
              <a:rPr lang="en-US" sz="1050" dirty="0"/>
              <a:t> uSimMarine</a:t>
            </a:r>
          </a:p>
        </p:txBody>
      </p:sp>
      <p:sp>
        <p:nvSpPr>
          <p:cNvPr id="23" name="Text Box 35"/>
          <p:cNvSpPr txBox="1">
            <a:spLocks noChangeArrowheads="1"/>
          </p:cNvSpPr>
          <p:nvPr/>
        </p:nvSpPr>
        <p:spPr bwMode="auto">
          <a:xfrm>
            <a:off x="3710847" y="3230048"/>
            <a:ext cx="1816301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1F1F5D"/>
                </a:solidFill>
              </a:rPr>
              <a:t>MIT </a:t>
            </a:r>
            <a:r>
              <a:rPr lang="en-US" sz="1200" dirty="0">
                <a:solidFill>
                  <a:srgbClr val="FF6600"/>
                </a:solidFill>
              </a:rPr>
              <a:t>MOOS-IvP</a:t>
            </a:r>
            <a:r>
              <a:rPr lang="en-US" sz="1200" dirty="0">
                <a:solidFill>
                  <a:srgbClr val="1F1F5D"/>
                </a:solidFill>
              </a:rPr>
              <a:t> tree</a:t>
            </a:r>
            <a:endParaRPr lang="en-US" sz="1200" dirty="0">
              <a:solidFill>
                <a:srgbClr val="FF6600"/>
              </a:solidFill>
            </a:endParaRPr>
          </a:p>
        </p:txBody>
      </p:sp>
      <p:pic>
        <p:nvPicPr>
          <p:cNvPr id="24" name="Picture 23" descr="moos_nested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9582" y="1137145"/>
            <a:ext cx="5207563" cy="189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007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A"/>
        </a:solidFill>
        <a:ln w="9525" cap="flat" cmpd="sng" algn="ctr">
          <a:solidFill>
            <a:srgbClr val="00005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rgbClr val="1E1D5A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A"/>
        </a:solidFill>
        <a:ln w="9525" cap="flat" cmpd="sng" algn="ctr">
          <a:solidFill>
            <a:srgbClr val="00005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rgbClr val="1E1D5A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600">
            <a:latin typeface="Chalkboard"/>
            <a:cs typeface="Chalkboard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24464</TotalTime>
  <Words>463</Words>
  <Application>Microsoft Macintosh PowerPoint</Application>
  <PresentationFormat>Custom</PresentationFormat>
  <Paragraphs>216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Chalkboard</vt:lpstr>
      <vt:lpstr>ＭＳ Ｐゴシック</vt:lpstr>
      <vt:lpstr>Blank Presentation</vt:lpstr>
      <vt:lpstr>PowerPoint Presentation</vt:lpstr>
      <vt:lpstr>PowerPoint Presentation</vt:lpstr>
      <vt:lpstr>PowerPoint Presentation</vt:lpstr>
    </vt:vector>
  </TitlesOfParts>
  <Company>Benjamin Michael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Autonomous COLREGS Navigation On Unmanned Marine Surface Craft_x0003__x0016__x0003__x0016_</dc:title>
  <cp:lastModifiedBy>Microsoft Office User</cp:lastModifiedBy>
  <cp:revision>605</cp:revision>
  <cp:lastPrinted>2011-10-19T13:42:50Z</cp:lastPrinted>
  <dcterms:created xsi:type="dcterms:W3CDTF">2014-02-11T23:04:40Z</dcterms:created>
  <dcterms:modified xsi:type="dcterms:W3CDTF">2018-02-11T01:44:17Z</dcterms:modified>
</cp:coreProperties>
</file>