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Default Extension="tiff" ContentType="image/tiff"/>
  <Override PartName="/ppt/slides/slide46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460" r:id="rId2"/>
    <p:sldId id="1067" r:id="rId3"/>
    <p:sldId id="1013" r:id="rId4"/>
    <p:sldId id="1082" r:id="rId5"/>
    <p:sldId id="1014" r:id="rId6"/>
    <p:sldId id="1031" r:id="rId7"/>
    <p:sldId id="1080" r:id="rId8"/>
    <p:sldId id="1015" r:id="rId9"/>
    <p:sldId id="1016" r:id="rId10"/>
    <p:sldId id="1017" r:id="rId11"/>
    <p:sldId id="1018" r:id="rId12"/>
    <p:sldId id="1020" r:id="rId13"/>
    <p:sldId id="1021" r:id="rId14"/>
    <p:sldId id="1022" r:id="rId15"/>
    <p:sldId id="1023" r:id="rId16"/>
    <p:sldId id="1024" r:id="rId17"/>
    <p:sldId id="1025" r:id="rId18"/>
    <p:sldId id="1026" r:id="rId19"/>
    <p:sldId id="1027" r:id="rId20"/>
    <p:sldId id="1028" r:id="rId21"/>
    <p:sldId id="1029" r:id="rId22"/>
    <p:sldId id="1032" r:id="rId23"/>
    <p:sldId id="1033" r:id="rId24"/>
    <p:sldId id="1034" r:id="rId25"/>
    <p:sldId id="1035" r:id="rId26"/>
    <p:sldId id="1036" r:id="rId27"/>
    <p:sldId id="1037" r:id="rId28"/>
    <p:sldId id="1068" r:id="rId29"/>
    <p:sldId id="1046" r:id="rId30"/>
    <p:sldId id="1047" r:id="rId31"/>
    <p:sldId id="1048" r:id="rId32"/>
    <p:sldId id="1049" r:id="rId33"/>
    <p:sldId id="1044" r:id="rId34"/>
    <p:sldId id="1051" r:id="rId35"/>
    <p:sldId id="1071" r:id="rId36"/>
    <p:sldId id="1072" r:id="rId37"/>
    <p:sldId id="1052" r:id="rId38"/>
    <p:sldId id="1074" r:id="rId39"/>
    <p:sldId id="1073" r:id="rId40"/>
    <p:sldId id="1075" r:id="rId41"/>
    <p:sldId id="1076" r:id="rId42"/>
    <p:sldId id="1040" r:id="rId43"/>
    <p:sldId id="1054" r:id="rId44"/>
    <p:sldId id="1070" r:id="rId45"/>
    <p:sldId id="1077" r:id="rId46"/>
    <p:sldId id="1058" r:id="rId47"/>
    <p:sldId id="1059" r:id="rId48"/>
    <p:sldId id="1079" r:id="rId49"/>
    <p:sldId id="1066" r:id="rId50"/>
    <p:sldId id="1060" r:id="rId51"/>
    <p:sldId id="1061" r:id="rId52"/>
    <p:sldId id="1062" r:id="rId53"/>
    <p:sldId id="1063" r:id="rId54"/>
    <p:sldId id="1078" r:id="rId55"/>
    <p:sldId id="1065" r:id="rId56"/>
    <p:sldId id="1069" r:id="rId57"/>
    <p:sldId id="1081" r:id="rId58"/>
    <p:sldId id="940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400" kern="1200">
        <a:solidFill>
          <a:srgbClr val="1E1D5A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200C2"/>
    <a:srgbClr val="90ACFE"/>
    <a:srgbClr val="D5D5D5"/>
    <a:srgbClr val="E0DDC4"/>
    <a:srgbClr val="B8B0A2"/>
    <a:srgbClr val="FF0000"/>
    <a:srgbClr val="3A5972"/>
    <a:srgbClr val="151543"/>
    <a:srgbClr val="1E1D5A"/>
    <a:srgbClr val="14133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8375" autoAdjust="0"/>
    <p:restoredTop sz="93873" autoAdjust="0"/>
  </p:normalViewPr>
  <p:slideViewPr>
    <p:cSldViewPr snapToGrid="0">
      <p:cViewPr varScale="1">
        <p:scale>
          <a:sx n="161" d="100"/>
          <a:sy n="161" d="100"/>
        </p:scale>
        <p:origin x="-424" y="-104"/>
      </p:cViewPr>
      <p:guideLst>
        <p:guide orient="horz" pos="2053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16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63165-322E-F145-A4F0-4D1EDF821698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3B7B7-7E59-F442-871A-F999FD812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AE3909CE-D6F9-074B-B976-88C0364F81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639FD-6AD7-7245-93B2-10C14E01DE8A}" type="slidenum">
              <a:rPr lang="en-US"/>
              <a:pPr/>
              <a:t>1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33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34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35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36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37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38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39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40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41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42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2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43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44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45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46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47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48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49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50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51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52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6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53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54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55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56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57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58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7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28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29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30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31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11C81-5359-E54A-A1A3-B139E028C327}" type="slidenum">
              <a:rPr lang="en-US"/>
              <a:pPr/>
              <a:t>32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A213A1B-F446-AB47-B458-BDF5AE153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E230865-6DFB-6140-A6F0-4FCBE6921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D3F0104-0EAA-124C-88F9-DF6DFD942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A4DD114-F7C4-744B-8005-E875D9062B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C656EFD-3F96-324A-99AD-199EE43D9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A47C70E-84AF-9C41-AF67-206C61613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5FF808B-D4AF-8B40-A7AC-7F550DB65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C1CE29-C476-244C-882E-12E710E3C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D0D3B6-A999-434C-B8E9-FE9DD7FCA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463E984-E127-724D-A9D1-EB7549F2DBD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900" y="6279762"/>
            <a:ext cx="7831833" cy="2666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7A14294-206E-E446-A2A5-2743E4DB8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jpeg"/><Relationship Id="rId21" Type="http://schemas.openxmlformats.org/officeDocument/2006/relationships/image" Target="../media/image9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tiff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jpeg"/><Relationship Id="rId19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mit_me_small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42668" y="7840"/>
            <a:ext cx="660400" cy="421922"/>
          </a:xfrm>
          <a:prstGeom prst="rect">
            <a:avLst/>
          </a:prstGeom>
        </p:spPr>
      </p:pic>
      <p:pic>
        <p:nvPicPr>
          <p:cNvPr id="11" name="Picture 10" descr="oe.tif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00122" y="0"/>
            <a:ext cx="543878" cy="29983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6230" y="6554204"/>
            <a:ext cx="6229903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000090"/>
                </a:solidFill>
              </a:rPr>
              <a:t>MIT 2.680 Spring 2013 – Marine Autonomy – “Lecture 9: Autonomous Collaborative Search</a:t>
            </a:r>
            <a:r>
              <a:rPr lang="en-US" sz="1100" baseline="0" dirty="0" smtClean="0">
                <a:solidFill>
                  <a:srgbClr val="000090"/>
                </a:solidFill>
              </a:rPr>
              <a:t>”</a:t>
            </a:r>
            <a:endParaRPr lang="en-US" sz="1100" dirty="0" smtClean="0">
              <a:solidFill>
                <a:srgbClr val="000090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698443" y="654989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5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7400283" y="654989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6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7057293" y="654989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7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6333393" y="6553199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8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 userDrawn="1"/>
        </p:nvSpPr>
        <p:spPr bwMode="auto">
          <a:xfrm>
            <a:off x="8485553" y="654989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9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 userDrawn="1"/>
        </p:nvSpPr>
        <p:spPr bwMode="auto">
          <a:xfrm>
            <a:off x="8125444" y="654989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20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 userDrawn="1"/>
        </p:nvSpPr>
        <p:spPr bwMode="auto">
          <a:xfrm>
            <a:off x="7760965" y="654989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21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Relationship Id="rId4" Type="http://schemas.openxmlformats.org/officeDocument/2006/relationships/image" Target="../media/image1.gif"/><Relationship Id="rId5" Type="http://schemas.openxmlformats.org/officeDocument/2006/relationships/image" Target="../media/image2.tiff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tiff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2.png"/><Relationship Id="rId1" Type="http://schemas.openxmlformats.org/officeDocument/2006/relationships/video" Target="file://localhost/Users/mikerb/Research/moos-ivp-2680-staff/lectures/vids/m10_jake.mov" TargetMode="Externa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2.png"/><Relationship Id="rId1" Type="http://schemas.openxmlformats.org/officeDocument/2006/relationships/video" Target="file://localhost/Users/mikerb/Research/moos-ivp-2680-staff/lectures/vids/m10_jake.mov" TargetMode="Externa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2.png"/><Relationship Id="rId1" Type="http://schemas.openxmlformats.org/officeDocument/2006/relationships/video" Target="file://localhost/Users/mikerb/Research/moos-ivp-2680-staff/lectures/vids/m10_jake.mov" TargetMode="Externa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30.png"/><Relationship Id="rId1" Type="http://schemas.openxmlformats.org/officeDocument/2006/relationships/video" Target="file://localhost/Users/mikerb/Research/moos-ivp-2680-staff/lectures/vids/mcm_02.mov" TargetMode="Externa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33.png"/><Relationship Id="rId1" Type="http://schemas.openxmlformats.org/officeDocument/2006/relationships/video" Target="file://localhost/Users/mikerb/Research/project-hsmb/2.S998/lectures/vids/clip_91_simple_messaging.mp4" TargetMode="Externa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33.png"/><Relationship Id="rId5" Type="http://schemas.openxmlformats.org/officeDocument/2006/relationships/hyperlink" Target="http://18.38.2.158/2.680/clips/clip_91_lab_09_simple_messaging.m4v" TargetMode="External"/><Relationship Id="rId1" Type="http://schemas.openxmlformats.org/officeDocument/2006/relationships/video" Target="file://localhost/Users/mikerb/Research/project-hsmb/2.S998/lectures/vids/clip_91_simple_messaging.mp4" TargetMode="Externa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png"/><Relationship Id="rId1" Type="http://schemas.openxmlformats.org/officeDocument/2006/relationships/video" Target="file://localhost/Users/mikerb/Research/moos-ivp-2680-staff/lectures/vids/m10_jake.mov" TargetMode="Externa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.png"/><Relationship Id="rId5" Type="http://schemas.openxmlformats.org/officeDocument/2006/relationships/hyperlink" Target="http://18.38.2.158/2.680/clips/clip_92_lab_09_two_baseline.mov" TargetMode="External"/><Relationship Id="rId1" Type="http://schemas.openxmlformats.org/officeDocument/2006/relationships/video" Target="file://localhost/Users/mikerb/Research/moos-ivp-2680-staff/lectures/vids/m10_jake.mov" TargetMode="Externa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lint09-av_003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18891" name="Rectangle 11"/>
          <p:cNvSpPr>
            <a:spLocks noChangeArrowheads="1"/>
          </p:cNvSpPr>
          <p:nvPr/>
        </p:nvSpPr>
        <p:spPr bwMode="auto">
          <a:xfrm>
            <a:off x="203654" y="4640540"/>
            <a:ext cx="4572000" cy="146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solidFill>
                  <a:srgbClr val="000060"/>
                </a:solidFill>
              </a:rPr>
              <a:t>Web: </a:t>
            </a:r>
            <a:r>
              <a:rPr lang="en-US" sz="1600" dirty="0" smtClean="0">
                <a:solidFill>
                  <a:srgbClr val="FFFFFF"/>
                </a:solidFill>
              </a:rPr>
              <a:t>http://oceanai.mit.edu/2.680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solidFill>
                <a:srgbClr val="000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solidFill>
                  <a:srgbClr val="000060"/>
                </a:solidFill>
              </a:rPr>
              <a:t>Email: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solidFill>
                  <a:srgbClr val="000060"/>
                </a:solidFill>
              </a:rPr>
              <a:t>Mike Benjamin, </a:t>
            </a:r>
            <a:r>
              <a:rPr lang="en-US" sz="1600" dirty="0" smtClean="0">
                <a:solidFill>
                  <a:srgbClr val="FFFFFF"/>
                </a:solidFill>
              </a:rPr>
              <a:t>mikerb@mit.edu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err="1" smtClean="0">
                <a:solidFill>
                  <a:srgbClr val="000060"/>
                </a:solidFill>
              </a:rPr>
              <a:t>Henrik</a:t>
            </a:r>
            <a:r>
              <a:rPr lang="en-US" sz="1600" dirty="0" smtClean="0">
                <a:solidFill>
                  <a:srgbClr val="000060"/>
                </a:solidFill>
              </a:rPr>
              <a:t> Schmidt, </a:t>
            </a:r>
            <a:r>
              <a:rPr lang="en-US" sz="1600" dirty="0" smtClean="0">
                <a:solidFill>
                  <a:schemeClr val="bg1"/>
                </a:solidFill>
              </a:rPr>
              <a:t>henrik@mit.edu </a:t>
            </a:r>
          </a:p>
        </p:txBody>
      </p:sp>
      <p:sp>
        <p:nvSpPr>
          <p:cNvPr id="1018892" name="Rectangle 12"/>
          <p:cNvSpPr>
            <a:spLocks noChangeArrowheads="1"/>
          </p:cNvSpPr>
          <p:nvPr/>
        </p:nvSpPr>
        <p:spPr bwMode="auto">
          <a:xfrm>
            <a:off x="1420813" y="1870075"/>
            <a:ext cx="72437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93675" indent="-193675" algn="ctr" eaLnBrk="1" hangingPunct="1">
              <a:spcBef>
                <a:spcPct val="20000"/>
              </a:spcBef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18988" name="Rectangle 108"/>
          <p:cNvSpPr>
            <a:spLocks noGrp="1" noChangeArrowheads="1"/>
          </p:cNvSpPr>
          <p:nvPr>
            <p:ph type="title"/>
          </p:nvPr>
        </p:nvSpPr>
        <p:spPr>
          <a:xfrm>
            <a:off x="333402" y="161636"/>
            <a:ext cx="8143661" cy="1066031"/>
          </a:xfrm>
        </p:spPr>
        <p:txBody>
          <a:bodyPr/>
          <a:lstStyle/>
          <a:p>
            <a:r>
              <a:rPr lang="en-US" sz="2000" cap="small" dirty="0" smtClean="0">
                <a:solidFill>
                  <a:srgbClr val="800000"/>
                </a:solidFill>
              </a:rPr>
              <a:t>MIT 2.680</a:t>
            </a:r>
            <a:r>
              <a:rPr lang="en-US" sz="2000" cap="small" dirty="0" smtClean="0">
                <a:solidFill>
                  <a:srgbClr val="1E1D5A"/>
                </a:solidFill>
              </a:rPr>
              <a:t/>
            </a:r>
            <a:br>
              <a:rPr lang="en-US" sz="2000" cap="small" dirty="0" smtClean="0">
                <a:solidFill>
                  <a:srgbClr val="1E1D5A"/>
                </a:solidFill>
              </a:rPr>
            </a:br>
            <a:r>
              <a:rPr lang="en-US" sz="2000" cap="small" dirty="0" smtClean="0">
                <a:solidFill>
                  <a:srgbClr val="1E1D5A"/>
                </a:solidFill>
              </a:rPr>
              <a:t>Unmanned Marine Vehicle Autonomy, </a:t>
            </a:r>
            <a:br>
              <a:rPr lang="en-US" sz="2000" cap="small" dirty="0" smtClean="0">
                <a:solidFill>
                  <a:srgbClr val="1E1D5A"/>
                </a:solidFill>
              </a:rPr>
            </a:br>
            <a:r>
              <a:rPr lang="en-US" sz="2000" cap="small" dirty="0" smtClean="0">
                <a:solidFill>
                  <a:srgbClr val="1E1D5A"/>
                </a:solidFill>
              </a:rPr>
              <a:t>Sensing, and Communications</a:t>
            </a:r>
            <a:endParaRPr lang="en-US" sz="2000" cap="small" dirty="0">
              <a:solidFill>
                <a:srgbClr val="1E1D5A"/>
              </a:solidFill>
            </a:endParaRPr>
          </a:p>
        </p:txBody>
      </p:sp>
      <p:sp>
        <p:nvSpPr>
          <p:cNvPr id="92" name="Rectangle 108"/>
          <p:cNvSpPr txBox="1">
            <a:spLocks noChangeArrowheads="1"/>
          </p:cNvSpPr>
          <p:nvPr/>
        </p:nvSpPr>
        <p:spPr bwMode="auto">
          <a:xfrm>
            <a:off x="320136" y="1278339"/>
            <a:ext cx="8143661" cy="180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E1D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March 7th, 2013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1E1D5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E1D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Autonomous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1E1D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E1D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Collaborative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1E1D5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Search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1E1D5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3066" y="6138340"/>
            <a:ext cx="139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halkboard"/>
                <a:cs typeface="Chalkboard"/>
              </a:rPr>
              <a:t>Photo by </a:t>
            </a:r>
            <a:r>
              <a:rPr lang="en-US" sz="900" dirty="0" err="1" smtClean="0">
                <a:solidFill>
                  <a:schemeClr val="bg1"/>
                </a:solidFill>
                <a:latin typeface="Chalkboard"/>
                <a:cs typeface="Chalkboard"/>
              </a:rPr>
              <a:t>Arjan</a:t>
            </a:r>
            <a:r>
              <a:rPr lang="en-US" sz="900" dirty="0" smtClean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Chalkboard"/>
                <a:cs typeface="Chalkboard"/>
              </a:rPr>
              <a:t>Vermeij</a:t>
            </a:r>
            <a:endParaRPr lang="en-US" sz="900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Chalkboard"/>
                <a:cs typeface="Chalkboard"/>
              </a:rPr>
              <a:t>GLINT ‘09</a:t>
            </a:r>
            <a:endParaRPr lang="en-US" sz="900" dirty="0">
              <a:solidFill>
                <a:schemeClr val="bg1"/>
              </a:solidFill>
              <a:latin typeface="Chalkboard"/>
              <a:cs typeface="Chalkboard"/>
            </a:endParaRPr>
          </a:p>
        </p:txBody>
      </p:sp>
      <p:pic>
        <p:nvPicPr>
          <p:cNvPr id="11" name="Picture 10" descr="mit_me_sma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993" y="7840"/>
            <a:ext cx="660400" cy="421922"/>
          </a:xfrm>
          <a:prstGeom prst="rect">
            <a:avLst/>
          </a:prstGeom>
        </p:spPr>
      </p:pic>
      <p:pic>
        <p:nvPicPr>
          <p:cNvPr id="12" name="Picture 11" descr="o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450" y="-1"/>
            <a:ext cx="752550" cy="4148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230" y="6554204"/>
            <a:ext cx="6229903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000090"/>
                </a:solidFill>
              </a:rPr>
              <a:t>MIT 2.680 Spring 2013 – Marine Autonomy – “Lecture 9: Autonomous Collaborative Search</a:t>
            </a:r>
            <a:r>
              <a:rPr lang="en-US" sz="1100" baseline="0" dirty="0" smtClean="0">
                <a:solidFill>
                  <a:srgbClr val="000090"/>
                </a:solidFill>
              </a:rPr>
              <a:t>”</a:t>
            </a:r>
            <a:endParaRPr lang="en-US" sz="1100" dirty="0" smtClean="0">
              <a:solidFill>
                <a:srgbClr val="00009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698443" y="654989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6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7400283" y="654989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7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7057293" y="654989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8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333393" y="6553199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9"/>
            <a:stretch>
              <a:fillRect/>
            </a:stretch>
          </a:blip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8485553" y="654989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0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8125444" y="654989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1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760965" y="6549898"/>
            <a:ext cx="365760" cy="274320"/>
          </a:xfrm>
          <a:prstGeom prst="roundRect">
            <a:avLst>
              <a:gd name="adj" fmla="val 3420"/>
            </a:avLst>
          </a:prstGeom>
          <a:blipFill rotWithShape="1">
            <a:blip r:embed="rId12"/>
            <a:stretch>
              <a:fillRect/>
            </a:stretch>
          </a:blip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4" y="-2882"/>
            <a:ext cx="7772400" cy="756415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Mine Countermeasures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rgbClr val="000090"/>
                </a:solidFill>
              </a:rPr>
              <a:t>Phases of Search: </a:t>
            </a:r>
            <a:r>
              <a:rPr lang="en-US" sz="1600" dirty="0" smtClean="0">
                <a:solidFill>
                  <a:srgbClr val="FF6600"/>
                </a:solidFill>
              </a:rPr>
              <a:t>More Analysis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43015" y="4106328"/>
            <a:ext cx="8519399" cy="2104231"/>
          </a:xfrm>
          <a:prstGeom prst="parallelogram">
            <a:avLst>
              <a:gd name="adj" fmla="val 51349"/>
            </a:avLst>
          </a:prstGeom>
          <a:solidFill>
            <a:schemeClr val="bg1">
              <a:lumMod val="8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5000" y="2800818"/>
            <a:ext cx="8170333" cy="172155"/>
          </a:xfrm>
          <a:custGeom>
            <a:avLst/>
            <a:gdLst>
              <a:gd name="connsiteX0" fmla="*/ 0 w 8170333"/>
              <a:gd name="connsiteY0" fmla="*/ 93133 h 172155"/>
              <a:gd name="connsiteX1" fmla="*/ 330200 w 8170333"/>
              <a:gd name="connsiteY1" fmla="*/ 93133 h 172155"/>
              <a:gd name="connsiteX2" fmla="*/ 1126067 w 8170333"/>
              <a:gd name="connsiteY2" fmla="*/ 93133 h 172155"/>
              <a:gd name="connsiteX3" fmla="*/ 2362200 w 8170333"/>
              <a:gd name="connsiteY3" fmla="*/ 59267 h 172155"/>
              <a:gd name="connsiteX4" fmla="*/ 3810000 w 8170333"/>
              <a:gd name="connsiteY4" fmla="*/ 101600 h 172155"/>
              <a:gd name="connsiteX5" fmla="*/ 5164667 w 8170333"/>
              <a:gd name="connsiteY5" fmla="*/ 169333 h 172155"/>
              <a:gd name="connsiteX6" fmla="*/ 6070600 w 8170333"/>
              <a:gd name="connsiteY6" fmla="*/ 118533 h 172155"/>
              <a:gd name="connsiteX7" fmla="*/ 7484533 w 8170333"/>
              <a:gd name="connsiteY7" fmla="*/ 0 h 172155"/>
              <a:gd name="connsiteX8" fmla="*/ 8170333 w 8170333"/>
              <a:gd name="connsiteY8" fmla="*/ 25400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33" h="172155">
                <a:moveTo>
                  <a:pt x="0" y="93133"/>
                </a:moveTo>
                <a:lnTo>
                  <a:pt x="330200" y="93133"/>
                </a:lnTo>
                <a:cubicBezTo>
                  <a:pt x="517878" y="93133"/>
                  <a:pt x="787400" y="98777"/>
                  <a:pt x="1126067" y="93133"/>
                </a:cubicBezTo>
                <a:cubicBezTo>
                  <a:pt x="1464734" y="87489"/>
                  <a:pt x="1914878" y="57856"/>
                  <a:pt x="2362200" y="59267"/>
                </a:cubicBezTo>
                <a:cubicBezTo>
                  <a:pt x="2809522" y="60678"/>
                  <a:pt x="3342922" y="83256"/>
                  <a:pt x="3810000" y="101600"/>
                </a:cubicBezTo>
                <a:cubicBezTo>
                  <a:pt x="4277078" y="119944"/>
                  <a:pt x="4787900" y="166511"/>
                  <a:pt x="5164667" y="169333"/>
                </a:cubicBezTo>
                <a:cubicBezTo>
                  <a:pt x="5541434" y="172155"/>
                  <a:pt x="5683956" y="146755"/>
                  <a:pt x="6070600" y="118533"/>
                </a:cubicBezTo>
                <a:cubicBezTo>
                  <a:pt x="6457244" y="90311"/>
                  <a:pt x="7134578" y="15522"/>
                  <a:pt x="7484533" y="0"/>
                </a:cubicBezTo>
                <a:lnTo>
                  <a:pt x="8170333" y="25400"/>
                </a:lnTo>
              </a:path>
            </a:pathLst>
          </a:custGeom>
          <a:ln w="9525">
            <a:solidFill>
              <a:srgbClr val="000090"/>
            </a:solidFill>
          </a:ln>
          <a:effectLst>
            <a:outerShdw blurRad="111125" dist="50800" dir="5400000" sx="98000" sy="98000" rotWithShape="0">
              <a:srgbClr val="000000">
                <a:alpha val="84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66809" y="55456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1341" y="5770037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33442" y="4775204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407360" y="2687005"/>
            <a:ext cx="128016" cy="1588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2"/>
          <p:cNvGrpSpPr/>
          <p:nvPr/>
        </p:nvGrpSpPr>
        <p:grpSpPr>
          <a:xfrm rot="18085405">
            <a:off x="3499465" y="2310068"/>
            <a:ext cx="169724" cy="306240"/>
            <a:chOff x="3547532" y="5164667"/>
            <a:chExt cx="270596" cy="389466"/>
          </a:xfrm>
        </p:grpSpPr>
        <p:sp>
          <p:nvSpPr>
            <p:cNvPr id="20" name="Freeform 19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rapezoid 22"/>
          <p:cNvSpPr/>
          <p:nvPr/>
        </p:nvSpPr>
        <p:spPr bwMode="auto">
          <a:xfrm flipV="1">
            <a:off x="3293577" y="2809265"/>
            <a:ext cx="745066" cy="118533"/>
          </a:xfrm>
          <a:prstGeom prst="trapezoid">
            <a:avLst>
              <a:gd name="adj" fmla="val 43095"/>
            </a:avLst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95140" y="2750004"/>
            <a:ext cx="270934" cy="59267"/>
          </a:xfrm>
          <a:prstGeom prst="rect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07087" y="57488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5142" y="52154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17820" y="5596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70220" y="5240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45275" y="50122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5553" y="5215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37953" y="4859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8" y="4682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68834" y="5063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48686" y="4707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56008" y="4969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44142" y="48006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37971" y="4758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64275" y="459740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04553" y="48006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87834" y="4648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67686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75008" y="4555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25076" y="54356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70154" y="5460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45209" y="52324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85487" y="54356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37887" y="5079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03542" y="49022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30101" y="53594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48620" y="49275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5942" y="51900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4076" y="502073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37905" y="497838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64209" y="481753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04487" y="5020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56887" y="466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87768" y="48683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20" y="4512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74942" y="47752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88286" y="5808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640686" y="554565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56019" y="5427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41819" y="5367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707474" y="5190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72700" y="5571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52552" y="5215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59874" y="5477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41837" y="5266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91700" y="5156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28072" y="5063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735701" y="50292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854220" y="45973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261542" y="48598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3368" y="45381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73220" y="41825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56635" y="4639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75154" y="42079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882476" y="44704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314302" y="41486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614354" y="42587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724421" y="46143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841076" y="542713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67635" y="58843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586154" y="545251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93476" y="57150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25302" y="53932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51420" y="6036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90568" y="59774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470420" y="56218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17088" y="5587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427155" y="59435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76886" y="59520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16034" y="58928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752621" y="585892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531554" y="593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370702" y="58758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107289" y="5841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527820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366968" y="423334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103555" y="419945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22"/>
          <p:cNvGrpSpPr/>
          <p:nvPr/>
        </p:nvGrpSpPr>
        <p:grpSpPr>
          <a:xfrm rot="5400000">
            <a:off x="3505797" y="2952509"/>
            <a:ext cx="169025" cy="283390"/>
            <a:chOff x="3547532" y="5164667"/>
            <a:chExt cx="270596" cy="389466"/>
          </a:xfrm>
        </p:grpSpPr>
        <p:sp>
          <p:nvSpPr>
            <p:cNvPr id="114" name="Freeform 113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62401" y="751176"/>
            <a:ext cx="699913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halkboard"/>
                <a:cs typeface="Chalkboard"/>
              </a:rPr>
              <a:t>A Typical approach to MCM problem is to divide the mission into three phases: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arenBoth"/>
            </a:pPr>
            <a:r>
              <a:rPr lang="en-US" sz="1500" dirty="0" smtClean="0">
                <a:latin typeface="Chalkboard"/>
                <a:cs typeface="Chalkboard"/>
              </a:rPr>
              <a:t>Wide area search and detection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arenBoth"/>
            </a:pPr>
            <a:r>
              <a:rPr lang="en-US" sz="1500" dirty="0" smtClean="0">
                <a:latin typeface="Chalkboard"/>
                <a:cs typeface="Chalkboard"/>
              </a:rPr>
              <a:t>Re-</a:t>
            </a:r>
            <a:r>
              <a:rPr lang="en-US" sz="1500" dirty="0" err="1" smtClean="0">
                <a:latin typeface="Chalkboard"/>
                <a:cs typeface="Chalkboard"/>
              </a:rPr>
              <a:t>aquire</a:t>
            </a:r>
            <a:r>
              <a:rPr lang="en-US" sz="1500" dirty="0" smtClean="0">
                <a:latin typeface="Chalkboard"/>
                <a:cs typeface="Chalkboard"/>
              </a:rPr>
              <a:t>, identify, and classify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</a:pPr>
            <a:r>
              <a:rPr lang="en-US" sz="1500" dirty="0" smtClean="0">
                <a:latin typeface="Chalkboard"/>
                <a:cs typeface="Chalkboard"/>
              </a:rPr>
              <a:t>	- </a:t>
            </a:r>
            <a:r>
              <a:rPr lang="en-US" sz="1500" dirty="0" smtClean="0">
                <a:solidFill>
                  <a:srgbClr val="008000"/>
                </a:solidFill>
                <a:latin typeface="Chalkboard"/>
                <a:cs typeface="Chalkboard"/>
              </a:rPr>
              <a:t>Result of the second phase is a smaller list of High-Confidence targets</a:t>
            </a:r>
          </a:p>
        </p:txBody>
      </p:sp>
      <p:grpSp>
        <p:nvGrpSpPr>
          <p:cNvPr id="7" name="Group 133"/>
          <p:cNvGrpSpPr/>
          <p:nvPr/>
        </p:nvGrpSpPr>
        <p:grpSpPr>
          <a:xfrm rot="302927">
            <a:off x="3842894" y="2768326"/>
            <a:ext cx="204086" cy="66527"/>
            <a:chOff x="3015073" y="3436554"/>
            <a:chExt cx="300779" cy="85920"/>
          </a:xfrm>
        </p:grpSpPr>
        <p:sp>
          <p:nvSpPr>
            <p:cNvPr id="123" name="Rounded Rectangle 122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5001979" y="4705745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80251" y="5699570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 rot="16200000" flipH="1">
            <a:off x="3241225" y="2929369"/>
            <a:ext cx="3716291" cy="1908856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 rot="16200000" flipH="1">
            <a:off x="3237311" y="2839787"/>
            <a:ext cx="2672300" cy="1075193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132" name="Oval 131"/>
          <p:cNvSpPr/>
          <p:nvPr/>
        </p:nvSpPr>
        <p:spPr>
          <a:xfrm>
            <a:off x="6718362" y="449209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523242" y="444971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79080" y="540362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4" y="-2882"/>
            <a:ext cx="7772400" cy="747949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Mine Countermeasures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rgbClr val="000090"/>
                </a:solidFill>
              </a:rPr>
              <a:t>Phases of Search: </a:t>
            </a:r>
            <a:r>
              <a:rPr lang="en-US" sz="1600" dirty="0" smtClean="0">
                <a:solidFill>
                  <a:srgbClr val="FF6600"/>
                </a:solidFill>
              </a:rPr>
              <a:t>Neutralization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43015" y="4106328"/>
            <a:ext cx="8519399" cy="2104231"/>
          </a:xfrm>
          <a:prstGeom prst="parallelogram">
            <a:avLst>
              <a:gd name="adj" fmla="val 51349"/>
            </a:avLst>
          </a:prstGeom>
          <a:solidFill>
            <a:schemeClr val="bg1">
              <a:lumMod val="8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5000" y="2800818"/>
            <a:ext cx="8170333" cy="172155"/>
          </a:xfrm>
          <a:custGeom>
            <a:avLst/>
            <a:gdLst>
              <a:gd name="connsiteX0" fmla="*/ 0 w 8170333"/>
              <a:gd name="connsiteY0" fmla="*/ 93133 h 172155"/>
              <a:gd name="connsiteX1" fmla="*/ 330200 w 8170333"/>
              <a:gd name="connsiteY1" fmla="*/ 93133 h 172155"/>
              <a:gd name="connsiteX2" fmla="*/ 1126067 w 8170333"/>
              <a:gd name="connsiteY2" fmla="*/ 93133 h 172155"/>
              <a:gd name="connsiteX3" fmla="*/ 2362200 w 8170333"/>
              <a:gd name="connsiteY3" fmla="*/ 59267 h 172155"/>
              <a:gd name="connsiteX4" fmla="*/ 3810000 w 8170333"/>
              <a:gd name="connsiteY4" fmla="*/ 101600 h 172155"/>
              <a:gd name="connsiteX5" fmla="*/ 5164667 w 8170333"/>
              <a:gd name="connsiteY5" fmla="*/ 169333 h 172155"/>
              <a:gd name="connsiteX6" fmla="*/ 6070600 w 8170333"/>
              <a:gd name="connsiteY6" fmla="*/ 118533 h 172155"/>
              <a:gd name="connsiteX7" fmla="*/ 7484533 w 8170333"/>
              <a:gd name="connsiteY7" fmla="*/ 0 h 172155"/>
              <a:gd name="connsiteX8" fmla="*/ 8170333 w 8170333"/>
              <a:gd name="connsiteY8" fmla="*/ 25400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33" h="172155">
                <a:moveTo>
                  <a:pt x="0" y="93133"/>
                </a:moveTo>
                <a:lnTo>
                  <a:pt x="330200" y="93133"/>
                </a:lnTo>
                <a:cubicBezTo>
                  <a:pt x="517878" y="93133"/>
                  <a:pt x="787400" y="98777"/>
                  <a:pt x="1126067" y="93133"/>
                </a:cubicBezTo>
                <a:cubicBezTo>
                  <a:pt x="1464734" y="87489"/>
                  <a:pt x="1914878" y="57856"/>
                  <a:pt x="2362200" y="59267"/>
                </a:cubicBezTo>
                <a:cubicBezTo>
                  <a:pt x="2809522" y="60678"/>
                  <a:pt x="3342922" y="83256"/>
                  <a:pt x="3810000" y="101600"/>
                </a:cubicBezTo>
                <a:cubicBezTo>
                  <a:pt x="4277078" y="119944"/>
                  <a:pt x="4787900" y="166511"/>
                  <a:pt x="5164667" y="169333"/>
                </a:cubicBezTo>
                <a:cubicBezTo>
                  <a:pt x="5541434" y="172155"/>
                  <a:pt x="5683956" y="146755"/>
                  <a:pt x="6070600" y="118533"/>
                </a:cubicBezTo>
                <a:cubicBezTo>
                  <a:pt x="6457244" y="90311"/>
                  <a:pt x="7134578" y="15522"/>
                  <a:pt x="7484533" y="0"/>
                </a:cubicBezTo>
                <a:lnTo>
                  <a:pt x="8170333" y="25400"/>
                </a:lnTo>
              </a:path>
            </a:pathLst>
          </a:custGeom>
          <a:ln w="9525">
            <a:solidFill>
              <a:srgbClr val="000090"/>
            </a:solidFill>
          </a:ln>
          <a:effectLst>
            <a:outerShdw blurRad="111125" dist="50800" dir="5400000" sx="98000" sy="98000" rotWithShape="0">
              <a:srgbClr val="000000">
                <a:alpha val="84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66809" y="55456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1341" y="5770037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33442" y="4775204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407360" y="2687005"/>
            <a:ext cx="128016" cy="1588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2"/>
          <p:cNvGrpSpPr/>
          <p:nvPr/>
        </p:nvGrpSpPr>
        <p:grpSpPr>
          <a:xfrm rot="18085405">
            <a:off x="3499465" y="2310068"/>
            <a:ext cx="169724" cy="306240"/>
            <a:chOff x="3547532" y="5164667"/>
            <a:chExt cx="270596" cy="389466"/>
          </a:xfrm>
        </p:grpSpPr>
        <p:sp>
          <p:nvSpPr>
            <p:cNvPr id="20" name="Freeform 19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rapezoid 22"/>
          <p:cNvSpPr/>
          <p:nvPr/>
        </p:nvSpPr>
        <p:spPr bwMode="auto">
          <a:xfrm flipV="1">
            <a:off x="3293577" y="2809265"/>
            <a:ext cx="745066" cy="118533"/>
          </a:xfrm>
          <a:prstGeom prst="trapezoid">
            <a:avLst>
              <a:gd name="adj" fmla="val 43095"/>
            </a:avLst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95140" y="2750004"/>
            <a:ext cx="270934" cy="59267"/>
          </a:xfrm>
          <a:prstGeom prst="rect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07087" y="57488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5142" y="52154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17820" y="5596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70220" y="5240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45275" y="50122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5553" y="5215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37953" y="4859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8" y="4682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68834" y="5063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48686" y="4707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56008" y="4969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44142" y="48006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37971" y="4758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64275" y="459740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04553" y="48006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87834" y="4648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67686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75008" y="4555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25076" y="54356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70154" y="5460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45209" y="52324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85487" y="54356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37887" y="5079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03542" y="49022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30101" y="53594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48620" y="49275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5942" y="51900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4076" y="502073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37905" y="497838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64209" y="481753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04487" y="5020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56887" y="466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87768" y="48683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20" y="4512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74942" y="47752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88286" y="5808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640686" y="554565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56019" y="5427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41819" y="5367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707474" y="5190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72700" y="5571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52552" y="5215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59874" y="5477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41837" y="5266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91700" y="5156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28072" y="5063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735701" y="50292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854220" y="45973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261542" y="48598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3368" y="45381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73220" y="41825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56635" y="4639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75154" y="42079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882476" y="44704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314302" y="41486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614354" y="42587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724421" y="46143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841076" y="542713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67635" y="58843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586154" y="545251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93476" y="57150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25302" y="53932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51420" y="6036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90568" y="59774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470420" y="56218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17088" y="5587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427155" y="59435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76886" y="59520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16034" y="58928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752621" y="585892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531554" y="593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370702" y="58758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107289" y="5841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527820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366968" y="423334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103555" y="419945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22"/>
          <p:cNvGrpSpPr/>
          <p:nvPr/>
        </p:nvGrpSpPr>
        <p:grpSpPr>
          <a:xfrm rot="5400000">
            <a:off x="3505797" y="2952509"/>
            <a:ext cx="169025" cy="283390"/>
            <a:chOff x="3547532" y="5164667"/>
            <a:chExt cx="270596" cy="389466"/>
          </a:xfrm>
        </p:grpSpPr>
        <p:sp>
          <p:nvSpPr>
            <p:cNvPr id="114" name="Freeform 113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62401" y="751176"/>
            <a:ext cx="699913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halkboard"/>
                <a:cs typeface="Chalkboard"/>
              </a:rPr>
              <a:t>A Typical approach to MCM problem is to divide the mission into three phases: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arenBoth"/>
            </a:pPr>
            <a:r>
              <a:rPr lang="en-US" sz="1500" dirty="0" smtClean="0">
                <a:latin typeface="Chalkboard"/>
                <a:cs typeface="Chalkboard"/>
              </a:rPr>
              <a:t>Wide area search and detection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arenBoth"/>
            </a:pPr>
            <a:r>
              <a:rPr lang="en-US" sz="1500" dirty="0" smtClean="0">
                <a:latin typeface="Chalkboard"/>
                <a:cs typeface="Chalkboard"/>
              </a:rPr>
              <a:t>Re-</a:t>
            </a:r>
            <a:r>
              <a:rPr lang="en-US" sz="1500" dirty="0" err="1" smtClean="0">
                <a:latin typeface="Chalkboard"/>
                <a:cs typeface="Chalkboard"/>
              </a:rPr>
              <a:t>aquire</a:t>
            </a:r>
            <a:r>
              <a:rPr lang="en-US" sz="1500" dirty="0" smtClean="0">
                <a:latin typeface="Chalkboard"/>
                <a:cs typeface="Chalkboard"/>
              </a:rPr>
              <a:t>, identify, and classify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arenBoth"/>
            </a:pPr>
            <a:r>
              <a:rPr lang="en-US" sz="1500" dirty="0" smtClean="0">
                <a:latin typeface="Chalkboard"/>
                <a:cs typeface="Chalkboard"/>
              </a:rPr>
              <a:t>Neutralization – send a UUV to destroy the targets</a:t>
            </a:r>
          </a:p>
        </p:txBody>
      </p:sp>
      <p:grpSp>
        <p:nvGrpSpPr>
          <p:cNvPr id="7" name="Group 133"/>
          <p:cNvGrpSpPr/>
          <p:nvPr/>
        </p:nvGrpSpPr>
        <p:grpSpPr>
          <a:xfrm rot="302927">
            <a:off x="3842894" y="2768326"/>
            <a:ext cx="204086" cy="66527"/>
            <a:chOff x="3015073" y="3436554"/>
            <a:chExt cx="300779" cy="85920"/>
          </a:xfrm>
        </p:grpSpPr>
        <p:sp>
          <p:nvSpPr>
            <p:cNvPr id="123" name="Rounded Rectangle 122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5001979" y="4705745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80251" y="5699570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718362" y="449209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523242" y="444971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79080" y="540362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33"/>
          <p:cNvGrpSpPr/>
          <p:nvPr/>
        </p:nvGrpSpPr>
        <p:grpSpPr>
          <a:xfrm rot="4291207">
            <a:off x="4906871" y="4502292"/>
            <a:ext cx="204086" cy="66527"/>
            <a:chOff x="3015073" y="3436554"/>
            <a:chExt cx="300779" cy="85920"/>
          </a:xfrm>
        </p:grpSpPr>
        <p:sp>
          <p:nvSpPr>
            <p:cNvPr id="118" name="Rounded Rectangle 117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33"/>
          <p:cNvGrpSpPr/>
          <p:nvPr/>
        </p:nvGrpSpPr>
        <p:grpSpPr>
          <a:xfrm rot="4291207">
            <a:off x="5869561" y="5558444"/>
            <a:ext cx="204086" cy="66527"/>
            <a:chOff x="3015073" y="3436554"/>
            <a:chExt cx="300779" cy="85920"/>
          </a:xfrm>
        </p:grpSpPr>
        <p:sp>
          <p:nvSpPr>
            <p:cNvPr id="125" name="Rounded Rectangle 124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Freeform 129"/>
          <p:cNvSpPr/>
          <p:nvPr/>
        </p:nvSpPr>
        <p:spPr>
          <a:xfrm rot="18696946">
            <a:off x="4206306" y="2744551"/>
            <a:ext cx="509977" cy="1632814"/>
          </a:xfrm>
          <a:custGeom>
            <a:avLst/>
            <a:gdLst>
              <a:gd name="connsiteX0" fmla="*/ 1210734 w 1210734"/>
              <a:gd name="connsiteY0" fmla="*/ 0 h 1557867"/>
              <a:gd name="connsiteX1" fmla="*/ 668867 w 1210734"/>
              <a:gd name="connsiteY1" fmla="*/ 143933 h 1557867"/>
              <a:gd name="connsiteX2" fmla="*/ 736600 w 1210734"/>
              <a:gd name="connsiteY2" fmla="*/ 711200 h 1557867"/>
              <a:gd name="connsiteX3" fmla="*/ 0 w 1210734"/>
              <a:gd name="connsiteY3" fmla="*/ 1557867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34" h="1557867">
                <a:moveTo>
                  <a:pt x="1210734" y="0"/>
                </a:moveTo>
                <a:cubicBezTo>
                  <a:pt x="979311" y="12700"/>
                  <a:pt x="747889" y="25400"/>
                  <a:pt x="668867" y="143933"/>
                </a:cubicBezTo>
                <a:cubicBezTo>
                  <a:pt x="589845" y="262466"/>
                  <a:pt x="848078" y="475544"/>
                  <a:pt x="736600" y="711200"/>
                </a:cubicBezTo>
                <a:cubicBezTo>
                  <a:pt x="625122" y="946856"/>
                  <a:pt x="0" y="1557867"/>
                  <a:pt x="0" y="1557867"/>
                </a:cubicBezTo>
              </a:path>
            </a:pathLst>
          </a:cu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 rot="18696946">
            <a:off x="4650102" y="2649957"/>
            <a:ext cx="608449" cy="3018391"/>
          </a:xfrm>
          <a:custGeom>
            <a:avLst/>
            <a:gdLst>
              <a:gd name="connsiteX0" fmla="*/ 1210734 w 1210734"/>
              <a:gd name="connsiteY0" fmla="*/ 0 h 1557867"/>
              <a:gd name="connsiteX1" fmla="*/ 668867 w 1210734"/>
              <a:gd name="connsiteY1" fmla="*/ 143933 h 1557867"/>
              <a:gd name="connsiteX2" fmla="*/ 736600 w 1210734"/>
              <a:gd name="connsiteY2" fmla="*/ 711200 h 1557867"/>
              <a:gd name="connsiteX3" fmla="*/ 0 w 1210734"/>
              <a:gd name="connsiteY3" fmla="*/ 1557867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34" h="1557867">
                <a:moveTo>
                  <a:pt x="1210734" y="0"/>
                </a:moveTo>
                <a:cubicBezTo>
                  <a:pt x="979311" y="12700"/>
                  <a:pt x="747889" y="25400"/>
                  <a:pt x="668867" y="143933"/>
                </a:cubicBezTo>
                <a:cubicBezTo>
                  <a:pt x="589845" y="262466"/>
                  <a:pt x="848078" y="475544"/>
                  <a:pt x="736600" y="711200"/>
                </a:cubicBezTo>
                <a:cubicBezTo>
                  <a:pt x="625122" y="946856"/>
                  <a:pt x="0" y="1557867"/>
                  <a:pt x="0" y="1557867"/>
                </a:cubicBezTo>
              </a:path>
            </a:pathLst>
          </a:cu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un 135"/>
          <p:cNvSpPr/>
          <p:nvPr/>
        </p:nvSpPr>
        <p:spPr bwMode="auto">
          <a:xfrm>
            <a:off x="4635791" y="4627835"/>
            <a:ext cx="490848" cy="483040"/>
          </a:xfrm>
          <a:prstGeom prst="sun">
            <a:avLst/>
          </a:prstGeom>
          <a:solidFill>
            <a:srgbClr val="FF0000">
              <a:alpha val="53000"/>
            </a:srgb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7" name="Sun 136"/>
          <p:cNvSpPr/>
          <p:nvPr/>
        </p:nvSpPr>
        <p:spPr bwMode="auto">
          <a:xfrm>
            <a:off x="6151659" y="5481422"/>
            <a:ext cx="490848" cy="483040"/>
          </a:xfrm>
          <a:prstGeom prst="sun">
            <a:avLst/>
          </a:prstGeom>
          <a:solidFill>
            <a:srgbClr val="FF0000">
              <a:alpha val="53000"/>
            </a:srgb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30986"/>
            <a:ext cx="7772400" cy="731015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The MCM Timeline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>Search Classify Map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43015" y="4106328"/>
            <a:ext cx="8519399" cy="2104231"/>
          </a:xfrm>
          <a:prstGeom prst="parallelogram">
            <a:avLst>
              <a:gd name="adj" fmla="val 51349"/>
            </a:avLst>
          </a:prstGeom>
          <a:solidFill>
            <a:schemeClr val="bg1">
              <a:lumMod val="8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5000" y="2800818"/>
            <a:ext cx="8170333" cy="172155"/>
          </a:xfrm>
          <a:custGeom>
            <a:avLst/>
            <a:gdLst>
              <a:gd name="connsiteX0" fmla="*/ 0 w 8170333"/>
              <a:gd name="connsiteY0" fmla="*/ 93133 h 172155"/>
              <a:gd name="connsiteX1" fmla="*/ 330200 w 8170333"/>
              <a:gd name="connsiteY1" fmla="*/ 93133 h 172155"/>
              <a:gd name="connsiteX2" fmla="*/ 1126067 w 8170333"/>
              <a:gd name="connsiteY2" fmla="*/ 93133 h 172155"/>
              <a:gd name="connsiteX3" fmla="*/ 2362200 w 8170333"/>
              <a:gd name="connsiteY3" fmla="*/ 59267 h 172155"/>
              <a:gd name="connsiteX4" fmla="*/ 3810000 w 8170333"/>
              <a:gd name="connsiteY4" fmla="*/ 101600 h 172155"/>
              <a:gd name="connsiteX5" fmla="*/ 5164667 w 8170333"/>
              <a:gd name="connsiteY5" fmla="*/ 169333 h 172155"/>
              <a:gd name="connsiteX6" fmla="*/ 6070600 w 8170333"/>
              <a:gd name="connsiteY6" fmla="*/ 118533 h 172155"/>
              <a:gd name="connsiteX7" fmla="*/ 7484533 w 8170333"/>
              <a:gd name="connsiteY7" fmla="*/ 0 h 172155"/>
              <a:gd name="connsiteX8" fmla="*/ 8170333 w 8170333"/>
              <a:gd name="connsiteY8" fmla="*/ 25400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33" h="172155">
                <a:moveTo>
                  <a:pt x="0" y="93133"/>
                </a:moveTo>
                <a:lnTo>
                  <a:pt x="330200" y="93133"/>
                </a:lnTo>
                <a:cubicBezTo>
                  <a:pt x="517878" y="93133"/>
                  <a:pt x="787400" y="98777"/>
                  <a:pt x="1126067" y="93133"/>
                </a:cubicBezTo>
                <a:cubicBezTo>
                  <a:pt x="1464734" y="87489"/>
                  <a:pt x="1914878" y="57856"/>
                  <a:pt x="2362200" y="59267"/>
                </a:cubicBezTo>
                <a:cubicBezTo>
                  <a:pt x="2809522" y="60678"/>
                  <a:pt x="3342922" y="83256"/>
                  <a:pt x="3810000" y="101600"/>
                </a:cubicBezTo>
                <a:cubicBezTo>
                  <a:pt x="4277078" y="119944"/>
                  <a:pt x="4787900" y="166511"/>
                  <a:pt x="5164667" y="169333"/>
                </a:cubicBezTo>
                <a:cubicBezTo>
                  <a:pt x="5541434" y="172155"/>
                  <a:pt x="5683956" y="146755"/>
                  <a:pt x="6070600" y="118533"/>
                </a:cubicBezTo>
                <a:cubicBezTo>
                  <a:pt x="6457244" y="90311"/>
                  <a:pt x="7134578" y="15522"/>
                  <a:pt x="7484533" y="0"/>
                </a:cubicBezTo>
                <a:lnTo>
                  <a:pt x="8170333" y="25400"/>
                </a:lnTo>
              </a:path>
            </a:pathLst>
          </a:custGeom>
          <a:ln w="9525">
            <a:solidFill>
              <a:srgbClr val="000090"/>
            </a:solidFill>
          </a:ln>
          <a:effectLst>
            <a:outerShdw blurRad="111125" dist="50800" dir="5400000" sx="98000" sy="98000" rotWithShape="0">
              <a:srgbClr val="000000">
                <a:alpha val="84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33"/>
          <p:cNvGrpSpPr/>
          <p:nvPr/>
        </p:nvGrpSpPr>
        <p:grpSpPr>
          <a:xfrm rot="7282648">
            <a:off x="1578024" y="4380902"/>
            <a:ext cx="300779" cy="85920"/>
            <a:chOff x="3015073" y="3436554"/>
            <a:chExt cx="300779" cy="85920"/>
          </a:xfrm>
        </p:grpSpPr>
        <p:sp>
          <p:nvSpPr>
            <p:cNvPr id="8" name="Rounded Rectangle 7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1066809" y="55456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1341" y="5770037"/>
            <a:ext cx="177800" cy="127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33442" y="4775204"/>
            <a:ext cx="177800" cy="127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407360" y="2687005"/>
            <a:ext cx="128016" cy="1588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22"/>
          <p:cNvGrpSpPr/>
          <p:nvPr/>
        </p:nvGrpSpPr>
        <p:grpSpPr>
          <a:xfrm rot="18085405">
            <a:off x="3499465" y="2310068"/>
            <a:ext cx="169724" cy="306240"/>
            <a:chOff x="3547532" y="5164667"/>
            <a:chExt cx="270596" cy="389466"/>
          </a:xfrm>
        </p:grpSpPr>
        <p:sp>
          <p:nvSpPr>
            <p:cNvPr id="20" name="Freeform 19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rapezoid 22"/>
          <p:cNvSpPr/>
          <p:nvPr/>
        </p:nvSpPr>
        <p:spPr bwMode="auto">
          <a:xfrm flipV="1">
            <a:off x="3293577" y="2809265"/>
            <a:ext cx="745066" cy="118533"/>
          </a:xfrm>
          <a:prstGeom prst="trapezoid">
            <a:avLst>
              <a:gd name="adj" fmla="val 43095"/>
            </a:avLst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95140" y="2750004"/>
            <a:ext cx="270934" cy="59267"/>
          </a:xfrm>
          <a:prstGeom prst="rect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07087" y="57488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59487" y="53932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5142" y="52154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17820" y="5596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70220" y="5240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45275" y="50122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5553" y="5215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37953" y="4859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8" y="4682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68834" y="5063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48686" y="4707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56008" y="4969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44142" y="48006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37971" y="4758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64275" y="459740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04553" y="48006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56953" y="44449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22608" y="42672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87834" y="4648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67686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75008" y="4555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25076" y="54356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70154" y="5460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45209" y="52324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85487" y="54356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37887" y="5079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03542" y="49022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30101" y="53594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48620" y="49275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5942" y="51900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4076" y="502073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37905" y="497838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64209" y="481753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04487" y="5020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56887" y="466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722542" y="448733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87768" y="48683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20" y="4512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74942" y="47752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88286" y="5808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640686" y="554565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56019" y="5427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41819" y="5367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707474" y="5190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72700" y="5571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52552" y="5215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59874" y="5477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41837" y="5266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91700" y="5156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28072" y="5063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735701" y="50292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854220" y="45973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261542" y="48598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3368" y="45381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73220" y="41825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56635" y="4639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75154" y="42079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882476" y="44704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314302" y="41486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614354" y="42587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724421" y="46143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841076" y="542713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67635" y="58843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586154" y="545251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93476" y="57150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25302" y="53932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51420" y="6036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90568" y="59774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470420" y="56218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17088" y="5587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427155" y="59435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76886" y="59520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16034" y="58928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752621" y="585892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531554" y="593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370702" y="58758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107289" y="5841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527820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366968" y="423334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103555" y="419945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22"/>
          <p:cNvGrpSpPr/>
          <p:nvPr/>
        </p:nvGrpSpPr>
        <p:grpSpPr>
          <a:xfrm rot="5400000">
            <a:off x="3505797" y="2952509"/>
            <a:ext cx="169025" cy="283390"/>
            <a:chOff x="3547532" y="5164667"/>
            <a:chExt cx="270596" cy="389466"/>
          </a:xfrm>
        </p:grpSpPr>
        <p:sp>
          <p:nvSpPr>
            <p:cNvPr id="114" name="Freeform 113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Trapezoid 119"/>
          <p:cNvSpPr/>
          <p:nvPr/>
        </p:nvSpPr>
        <p:spPr bwMode="auto">
          <a:xfrm>
            <a:off x="1177665" y="4561975"/>
            <a:ext cx="1003883" cy="337537"/>
          </a:xfrm>
          <a:prstGeom prst="trapezoid">
            <a:avLst>
              <a:gd name="adj" fmla="val 117331"/>
            </a:avLst>
          </a:prstGeom>
          <a:solidFill>
            <a:srgbClr val="00005A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Freeform 117"/>
          <p:cNvSpPr/>
          <p:nvPr/>
        </p:nvSpPr>
        <p:spPr bwMode="auto">
          <a:xfrm>
            <a:off x="584344" y="4105840"/>
            <a:ext cx="3661885" cy="2197053"/>
          </a:xfrm>
          <a:custGeom>
            <a:avLst/>
            <a:gdLst>
              <a:gd name="connsiteX0" fmla="*/ 0 w 2571111"/>
              <a:gd name="connsiteY0" fmla="*/ 927125 h 1028408"/>
              <a:gd name="connsiteX1" fmla="*/ 529805 w 2571111"/>
              <a:gd name="connsiteY1" fmla="*/ 7791 h 1028408"/>
              <a:gd name="connsiteX2" fmla="*/ 880411 w 2571111"/>
              <a:gd name="connsiteY2" fmla="*/ 0 h 1028408"/>
              <a:gd name="connsiteX3" fmla="*/ 350606 w 2571111"/>
              <a:gd name="connsiteY3" fmla="*/ 958289 h 1028408"/>
              <a:gd name="connsiteX4" fmla="*/ 818081 w 2571111"/>
              <a:gd name="connsiteY4" fmla="*/ 958289 h 1028408"/>
              <a:gd name="connsiteX5" fmla="*/ 1254391 w 2571111"/>
              <a:gd name="connsiteY5" fmla="*/ 0 h 1028408"/>
              <a:gd name="connsiteX6" fmla="*/ 1651744 w 2571111"/>
              <a:gd name="connsiteY6" fmla="*/ 0 h 1028408"/>
              <a:gd name="connsiteX7" fmla="*/ 1199852 w 2571111"/>
              <a:gd name="connsiteY7" fmla="*/ 981662 h 1028408"/>
              <a:gd name="connsiteX8" fmla="*/ 1667327 w 2571111"/>
              <a:gd name="connsiteY8" fmla="*/ 989453 h 1028408"/>
              <a:gd name="connsiteX9" fmla="*/ 2064680 w 2571111"/>
              <a:gd name="connsiteY9" fmla="*/ 7791 h 1028408"/>
              <a:gd name="connsiteX10" fmla="*/ 2571111 w 2571111"/>
              <a:gd name="connsiteY10" fmla="*/ 7791 h 1028408"/>
              <a:gd name="connsiteX11" fmla="*/ 2197131 w 2571111"/>
              <a:gd name="connsiteY11" fmla="*/ 1028408 h 102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1111" h="1028408">
                <a:moveTo>
                  <a:pt x="0" y="927125"/>
                </a:moveTo>
                <a:lnTo>
                  <a:pt x="529805" y="7791"/>
                </a:lnTo>
                <a:lnTo>
                  <a:pt x="880411" y="0"/>
                </a:lnTo>
                <a:lnTo>
                  <a:pt x="350606" y="958289"/>
                </a:lnTo>
                <a:lnTo>
                  <a:pt x="818081" y="958289"/>
                </a:lnTo>
                <a:lnTo>
                  <a:pt x="1254391" y="0"/>
                </a:lnTo>
                <a:lnTo>
                  <a:pt x="1651744" y="0"/>
                </a:lnTo>
                <a:lnTo>
                  <a:pt x="1199852" y="981662"/>
                </a:lnTo>
                <a:lnTo>
                  <a:pt x="1667327" y="989453"/>
                </a:lnTo>
                <a:lnTo>
                  <a:pt x="2064680" y="7791"/>
                </a:lnTo>
                <a:lnTo>
                  <a:pt x="2571111" y="7791"/>
                </a:lnTo>
                <a:lnTo>
                  <a:pt x="2197131" y="1028408"/>
                </a:lnTo>
              </a:path>
            </a:pathLst>
          </a:custGeom>
          <a:noFill/>
          <a:ln w="12700" cap="flat" cmpd="sng" algn="ctr">
            <a:solidFill>
              <a:srgbClr val="00005A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" name="Group 133"/>
          <p:cNvGrpSpPr/>
          <p:nvPr/>
        </p:nvGrpSpPr>
        <p:grpSpPr>
          <a:xfrm rot="8681125">
            <a:off x="3792725" y="3154453"/>
            <a:ext cx="204086" cy="66527"/>
            <a:chOff x="3015073" y="3436554"/>
            <a:chExt cx="300779" cy="85920"/>
          </a:xfrm>
        </p:grpSpPr>
        <p:sp>
          <p:nvSpPr>
            <p:cNvPr id="126" name="Rounded Rectangle 125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Freeform 127"/>
          <p:cNvSpPr/>
          <p:nvPr/>
        </p:nvSpPr>
        <p:spPr>
          <a:xfrm>
            <a:off x="3937806" y="2890450"/>
            <a:ext cx="214928" cy="236120"/>
          </a:xfrm>
          <a:custGeom>
            <a:avLst/>
            <a:gdLst>
              <a:gd name="connsiteX0" fmla="*/ 1210734 w 1210734"/>
              <a:gd name="connsiteY0" fmla="*/ 0 h 1557867"/>
              <a:gd name="connsiteX1" fmla="*/ 668867 w 1210734"/>
              <a:gd name="connsiteY1" fmla="*/ 143933 h 1557867"/>
              <a:gd name="connsiteX2" fmla="*/ 736600 w 1210734"/>
              <a:gd name="connsiteY2" fmla="*/ 711200 h 1557867"/>
              <a:gd name="connsiteX3" fmla="*/ 0 w 1210734"/>
              <a:gd name="connsiteY3" fmla="*/ 1557867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34" h="1557867">
                <a:moveTo>
                  <a:pt x="1210734" y="0"/>
                </a:moveTo>
                <a:cubicBezTo>
                  <a:pt x="979311" y="12700"/>
                  <a:pt x="747889" y="25400"/>
                  <a:pt x="668867" y="143933"/>
                </a:cubicBezTo>
                <a:cubicBezTo>
                  <a:pt x="589845" y="262466"/>
                  <a:pt x="848078" y="475544"/>
                  <a:pt x="736600" y="711200"/>
                </a:cubicBezTo>
                <a:cubicBezTo>
                  <a:pt x="625122" y="946856"/>
                  <a:pt x="0" y="1557867"/>
                  <a:pt x="0" y="1557867"/>
                </a:cubicBezTo>
              </a:path>
            </a:pathLst>
          </a:cu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43793" y="1119372"/>
            <a:ext cx="1826250" cy="278121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978657" y="1123436"/>
            <a:ext cx="3045861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723866" y="1123441"/>
            <a:ext cx="1826250" cy="27812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Neutralize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320471" y="1123442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079020" y="1127511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9" name="Up Arrow 118"/>
          <p:cNvSpPr/>
          <p:nvPr/>
        </p:nvSpPr>
        <p:spPr bwMode="auto">
          <a:xfrm>
            <a:off x="1176479" y="1495866"/>
            <a:ext cx="483057" cy="32722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4" y="-2882"/>
            <a:ext cx="7772400" cy="807215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The MCM Timeline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Post-Mission Analysis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43015" y="4106328"/>
            <a:ext cx="8519399" cy="2104231"/>
          </a:xfrm>
          <a:prstGeom prst="parallelogram">
            <a:avLst>
              <a:gd name="adj" fmla="val 51349"/>
            </a:avLst>
          </a:prstGeom>
          <a:solidFill>
            <a:schemeClr val="bg1">
              <a:lumMod val="8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5000" y="2800818"/>
            <a:ext cx="8170333" cy="172155"/>
          </a:xfrm>
          <a:custGeom>
            <a:avLst/>
            <a:gdLst>
              <a:gd name="connsiteX0" fmla="*/ 0 w 8170333"/>
              <a:gd name="connsiteY0" fmla="*/ 93133 h 172155"/>
              <a:gd name="connsiteX1" fmla="*/ 330200 w 8170333"/>
              <a:gd name="connsiteY1" fmla="*/ 93133 h 172155"/>
              <a:gd name="connsiteX2" fmla="*/ 1126067 w 8170333"/>
              <a:gd name="connsiteY2" fmla="*/ 93133 h 172155"/>
              <a:gd name="connsiteX3" fmla="*/ 2362200 w 8170333"/>
              <a:gd name="connsiteY3" fmla="*/ 59267 h 172155"/>
              <a:gd name="connsiteX4" fmla="*/ 3810000 w 8170333"/>
              <a:gd name="connsiteY4" fmla="*/ 101600 h 172155"/>
              <a:gd name="connsiteX5" fmla="*/ 5164667 w 8170333"/>
              <a:gd name="connsiteY5" fmla="*/ 169333 h 172155"/>
              <a:gd name="connsiteX6" fmla="*/ 6070600 w 8170333"/>
              <a:gd name="connsiteY6" fmla="*/ 118533 h 172155"/>
              <a:gd name="connsiteX7" fmla="*/ 7484533 w 8170333"/>
              <a:gd name="connsiteY7" fmla="*/ 0 h 172155"/>
              <a:gd name="connsiteX8" fmla="*/ 8170333 w 8170333"/>
              <a:gd name="connsiteY8" fmla="*/ 25400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33" h="172155">
                <a:moveTo>
                  <a:pt x="0" y="93133"/>
                </a:moveTo>
                <a:lnTo>
                  <a:pt x="330200" y="93133"/>
                </a:lnTo>
                <a:cubicBezTo>
                  <a:pt x="517878" y="93133"/>
                  <a:pt x="787400" y="98777"/>
                  <a:pt x="1126067" y="93133"/>
                </a:cubicBezTo>
                <a:cubicBezTo>
                  <a:pt x="1464734" y="87489"/>
                  <a:pt x="1914878" y="57856"/>
                  <a:pt x="2362200" y="59267"/>
                </a:cubicBezTo>
                <a:cubicBezTo>
                  <a:pt x="2809522" y="60678"/>
                  <a:pt x="3342922" y="83256"/>
                  <a:pt x="3810000" y="101600"/>
                </a:cubicBezTo>
                <a:cubicBezTo>
                  <a:pt x="4277078" y="119944"/>
                  <a:pt x="4787900" y="166511"/>
                  <a:pt x="5164667" y="169333"/>
                </a:cubicBezTo>
                <a:cubicBezTo>
                  <a:pt x="5541434" y="172155"/>
                  <a:pt x="5683956" y="146755"/>
                  <a:pt x="6070600" y="118533"/>
                </a:cubicBezTo>
                <a:cubicBezTo>
                  <a:pt x="6457244" y="90311"/>
                  <a:pt x="7134578" y="15522"/>
                  <a:pt x="7484533" y="0"/>
                </a:cubicBezTo>
                <a:lnTo>
                  <a:pt x="8170333" y="25400"/>
                </a:lnTo>
              </a:path>
            </a:pathLst>
          </a:custGeom>
          <a:ln w="9525">
            <a:solidFill>
              <a:srgbClr val="000090"/>
            </a:solidFill>
          </a:ln>
          <a:effectLst>
            <a:outerShdw blurRad="111125" dist="50800" dir="5400000" sx="98000" sy="98000" rotWithShape="0">
              <a:srgbClr val="000000">
                <a:alpha val="84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66809" y="55456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1341" y="5770037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33442" y="4775204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407360" y="2687005"/>
            <a:ext cx="128016" cy="1588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2"/>
          <p:cNvGrpSpPr/>
          <p:nvPr/>
        </p:nvGrpSpPr>
        <p:grpSpPr>
          <a:xfrm rot="18085405">
            <a:off x="3499465" y="2310068"/>
            <a:ext cx="169724" cy="306240"/>
            <a:chOff x="3547532" y="5164667"/>
            <a:chExt cx="270596" cy="389466"/>
          </a:xfrm>
        </p:grpSpPr>
        <p:sp>
          <p:nvSpPr>
            <p:cNvPr id="20" name="Freeform 19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rapezoid 22"/>
          <p:cNvSpPr/>
          <p:nvPr/>
        </p:nvSpPr>
        <p:spPr bwMode="auto">
          <a:xfrm flipV="1">
            <a:off x="3293577" y="2809265"/>
            <a:ext cx="745066" cy="118533"/>
          </a:xfrm>
          <a:prstGeom prst="trapezoid">
            <a:avLst>
              <a:gd name="adj" fmla="val 43095"/>
            </a:avLst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95140" y="2750004"/>
            <a:ext cx="270934" cy="59267"/>
          </a:xfrm>
          <a:prstGeom prst="rect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07087" y="57488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59487" y="5393252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5142" y="52154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17820" y="5596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70220" y="5240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45275" y="50122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5553" y="5215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37953" y="4859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8" y="4682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68834" y="5063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48686" y="4707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56008" y="4969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44142" y="48006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37971" y="4758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64275" y="459740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04553" y="48006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56953" y="4444986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22608" y="42672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87834" y="4648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67686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75008" y="4555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25076" y="54356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70154" y="5460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45209" y="52324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85487" y="54356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37887" y="5079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03542" y="49022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30101" y="53594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48620" y="49275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5942" y="51900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4076" y="502073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37905" y="497838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64209" y="481753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04487" y="5020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56887" y="466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722542" y="4487336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87768" y="48683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20" y="4512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74942" y="47752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88286" y="5808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640686" y="554565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56019" y="5427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41819" y="5367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707474" y="5190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72700" y="5571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52552" y="5215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59874" y="5477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41837" y="5266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91700" y="5156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28072" y="5063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735701" y="50292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854220" y="45973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261542" y="48598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3368" y="45381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73220" y="41825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56635" y="4639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75154" y="42079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882476" y="44704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314302" y="41486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614354" y="42587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724421" y="46143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841076" y="542713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67635" y="58843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586154" y="545251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93476" y="57150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25302" y="53932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51420" y="6036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90568" y="59774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470420" y="56218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17088" y="5587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427155" y="59435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76886" y="59520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16034" y="58928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752621" y="585892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531554" y="593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370702" y="58758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107289" y="5841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527820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366968" y="423334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103555" y="419945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33"/>
          <p:cNvGrpSpPr/>
          <p:nvPr/>
        </p:nvGrpSpPr>
        <p:grpSpPr>
          <a:xfrm rot="302927">
            <a:off x="3842894" y="2768326"/>
            <a:ext cx="204086" cy="66527"/>
            <a:chOff x="3015073" y="3436554"/>
            <a:chExt cx="300779" cy="85920"/>
          </a:xfrm>
        </p:grpSpPr>
        <p:sp>
          <p:nvSpPr>
            <p:cNvPr id="123" name="Rounded Rectangle 122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5001979" y="4705745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80251" y="5699570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43793" y="1119372"/>
            <a:ext cx="1826250" cy="278121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978657" y="1123436"/>
            <a:ext cx="3045861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723866" y="1123441"/>
            <a:ext cx="1826250" cy="27812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Neutralize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320471" y="1123442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079020" y="1127511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8" name="Up Arrow 117"/>
          <p:cNvSpPr/>
          <p:nvPr/>
        </p:nvSpPr>
        <p:spPr bwMode="auto">
          <a:xfrm>
            <a:off x="2376330" y="1488075"/>
            <a:ext cx="483057" cy="32722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9" name="Picture 118" descr="thinking_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689" y="1978907"/>
            <a:ext cx="671948" cy="83909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4" y="-2882"/>
            <a:ext cx="7772400" cy="739482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The MCM Timeline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rgbClr val="FF6600"/>
                </a:solidFill>
              </a:rPr>
              <a:t>Re-acquire - Identify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43015" y="4106328"/>
            <a:ext cx="8519399" cy="2104231"/>
          </a:xfrm>
          <a:prstGeom prst="parallelogram">
            <a:avLst>
              <a:gd name="adj" fmla="val 51349"/>
            </a:avLst>
          </a:prstGeom>
          <a:solidFill>
            <a:schemeClr val="bg1">
              <a:lumMod val="8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5000" y="2800818"/>
            <a:ext cx="8170333" cy="172155"/>
          </a:xfrm>
          <a:custGeom>
            <a:avLst/>
            <a:gdLst>
              <a:gd name="connsiteX0" fmla="*/ 0 w 8170333"/>
              <a:gd name="connsiteY0" fmla="*/ 93133 h 172155"/>
              <a:gd name="connsiteX1" fmla="*/ 330200 w 8170333"/>
              <a:gd name="connsiteY1" fmla="*/ 93133 h 172155"/>
              <a:gd name="connsiteX2" fmla="*/ 1126067 w 8170333"/>
              <a:gd name="connsiteY2" fmla="*/ 93133 h 172155"/>
              <a:gd name="connsiteX3" fmla="*/ 2362200 w 8170333"/>
              <a:gd name="connsiteY3" fmla="*/ 59267 h 172155"/>
              <a:gd name="connsiteX4" fmla="*/ 3810000 w 8170333"/>
              <a:gd name="connsiteY4" fmla="*/ 101600 h 172155"/>
              <a:gd name="connsiteX5" fmla="*/ 5164667 w 8170333"/>
              <a:gd name="connsiteY5" fmla="*/ 169333 h 172155"/>
              <a:gd name="connsiteX6" fmla="*/ 6070600 w 8170333"/>
              <a:gd name="connsiteY6" fmla="*/ 118533 h 172155"/>
              <a:gd name="connsiteX7" fmla="*/ 7484533 w 8170333"/>
              <a:gd name="connsiteY7" fmla="*/ 0 h 172155"/>
              <a:gd name="connsiteX8" fmla="*/ 8170333 w 8170333"/>
              <a:gd name="connsiteY8" fmla="*/ 25400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33" h="172155">
                <a:moveTo>
                  <a:pt x="0" y="93133"/>
                </a:moveTo>
                <a:lnTo>
                  <a:pt x="330200" y="93133"/>
                </a:lnTo>
                <a:cubicBezTo>
                  <a:pt x="517878" y="93133"/>
                  <a:pt x="787400" y="98777"/>
                  <a:pt x="1126067" y="93133"/>
                </a:cubicBezTo>
                <a:cubicBezTo>
                  <a:pt x="1464734" y="87489"/>
                  <a:pt x="1914878" y="57856"/>
                  <a:pt x="2362200" y="59267"/>
                </a:cubicBezTo>
                <a:cubicBezTo>
                  <a:pt x="2809522" y="60678"/>
                  <a:pt x="3342922" y="83256"/>
                  <a:pt x="3810000" y="101600"/>
                </a:cubicBezTo>
                <a:cubicBezTo>
                  <a:pt x="4277078" y="119944"/>
                  <a:pt x="4787900" y="166511"/>
                  <a:pt x="5164667" y="169333"/>
                </a:cubicBezTo>
                <a:cubicBezTo>
                  <a:pt x="5541434" y="172155"/>
                  <a:pt x="5683956" y="146755"/>
                  <a:pt x="6070600" y="118533"/>
                </a:cubicBezTo>
                <a:cubicBezTo>
                  <a:pt x="6457244" y="90311"/>
                  <a:pt x="7134578" y="15522"/>
                  <a:pt x="7484533" y="0"/>
                </a:cubicBezTo>
                <a:lnTo>
                  <a:pt x="8170333" y="25400"/>
                </a:lnTo>
              </a:path>
            </a:pathLst>
          </a:custGeom>
          <a:ln w="9525">
            <a:solidFill>
              <a:srgbClr val="000090"/>
            </a:solidFill>
          </a:ln>
          <a:effectLst>
            <a:outerShdw blurRad="111125" dist="50800" dir="5400000" sx="98000" sy="98000" rotWithShape="0">
              <a:srgbClr val="000000">
                <a:alpha val="84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33"/>
          <p:cNvGrpSpPr/>
          <p:nvPr/>
        </p:nvGrpSpPr>
        <p:grpSpPr>
          <a:xfrm rot="7282648">
            <a:off x="2762292" y="4022518"/>
            <a:ext cx="300779" cy="85920"/>
            <a:chOff x="3015073" y="3436554"/>
            <a:chExt cx="300779" cy="85920"/>
          </a:xfrm>
        </p:grpSpPr>
        <p:sp>
          <p:nvSpPr>
            <p:cNvPr id="8" name="Rounded Rectangle 7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1066809" y="55456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1341" y="5770037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33442" y="4775204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407360" y="2687005"/>
            <a:ext cx="128016" cy="1588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22"/>
          <p:cNvGrpSpPr/>
          <p:nvPr/>
        </p:nvGrpSpPr>
        <p:grpSpPr>
          <a:xfrm rot="18085405">
            <a:off x="3499465" y="2310068"/>
            <a:ext cx="169724" cy="306240"/>
            <a:chOff x="3547532" y="5164667"/>
            <a:chExt cx="270596" cy="389466"/>
          </a:xfrm>
        </p:grpSpPr>
        <p:sp>
          <p:nvSpPr>
            <p:cNvPr id="20" name="Freeform 19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rapezoid 22"/>
          <p:cNvSpPr/>
          <p:nvPr/>
        </p:nvSpPr>
        <p:spPr bwMode="auto">
          <a:xfrm flipV="1">
            <a:off x="3293577" y="2809265"/>
            <a:ext cx="745066" cy="118533"/>
          </a:xfrm>
          <a:prstGeom prst="trapezoid">
            <a:avLst>
              <a:gd name="adj" fmla="val 43095"/>
            </a:avLst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95140" y="2750004"/>
            <a:ext cx="270934" cy="59267"/>
          </a:xfrm>
          <a:prstGeom prst="rect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07087" y="57488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59487" y="5393252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5142" y="52154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17820" y="5596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70220" y="5240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45275" y="50122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5553" y="5215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37953" y="4859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8" y="4682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68834" y="5063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48686" y="4707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56008" y="4969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44142" y="48006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37971" y="4758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64275" y="459740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04553" y="48006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56953" y="4444986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22608" y="42672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87834" y="4648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67686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75008" y="4555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25076" y="54356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70154" y="5460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45209" y="52324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85487" y="54356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37887" y="5079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03542" y="49022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30101" y="53594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48620" y="49275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5942" y="51900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4076" y="502073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37905" y="497838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64209" y="481753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04487" y="5020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56887" y="466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722542" y="4487336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87768" y="48683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20" y="4512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74942" y="47752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88286" y="5808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640686" y="554565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56019" y="5427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41819" y="5367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707474" y="5190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72700" y="5571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52552" y="5215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59874" y="5477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41837" y="5266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91700" y="5156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28072" y="5063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735701" y="50292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854220" y="45973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261542" y="48598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3368" y="45381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73220" y="41825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56635" y="4639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75154" y="42079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882476" y="44704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314302" y="41486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614354" y="42587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724421" y="46143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841076" y="542713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67635" y="58843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586154" y="545251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93476" y="57150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25302" y="53932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51420" y="6036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90568" y="59774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470420" y="56218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17088" y="5587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427155" y="59435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76886" y="59520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16034" y="58928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752621" y="585892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531554" y="593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370702" y="58758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107289" y="5841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527820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366968" y="423334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103555" y="419945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22"/>
          <p:cNvGrpSpPr/>
          <p:nvPr/>
        </p:nvGrpSpPr>
        <p:grpSpPr>
          <a:xfrm rot="5400000">
            <a:off x="3505797" y="2952509"/>
            <a:ext cx="169025" cy="283390"/>
            <a:chOff x="3547532" y="5164667"/>
            <a:chExt cx="270596" cy="389466"/>
          </a:xfrm>
        </p:grpSpPr>
        <p:sp>
          <p:nvSpPr>
            <p:cNvPr id="114" name="Freeform 113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Trapezoid 119"/>
          <p:cNvSpPr/>
          <p:nvPr/>
        </p:nvSpPr>
        <p:spPr bwMode="auto">
          <a:xfrm>
            <a:off x="2673585" y="4172427"/>
            <a:ext cx="341628" cy="337537"/>
          </a:xfrm>
          <a:prstGeom prst="trapezoid">
            <a:avLst>
              <a:gd name="adj" fmla="val 27523"/>
            </a:avLst>
          </a:prstGeom>
          <a:solidFill>
            <a:srgbClr val="00005A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" name="Group 133"/>
          <p:cNvGrpSpPr/>
          <p:nvPr/>
        </p:nvGrpSpPr>
        <p:grpSpPr>
          <a:xfrm rot="302927">
            <a:off x="3842894" y="2768326"/>
            <a:ext cx="204086" cy="66527"/>
            <a:chOff x="3015073" y="3436554"/>
            <a:chExt cx="300779" cy="85920"/>
          </a:xfrm>
        </p:grpSpPr>
        <p:sp>
          <p:nvSpPr>
            <p:cNvPr id="123" name="Rounded Rectangle 122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33"/>
          <p:cNvGrpSpPr/>
          <p:nvPr/>
        </p:nvGrpSpPr>
        <p:grpSpPr>
          <a:xfrm rot="8681125">
            <a:off x="3792725" y="3154453"/>
            <a:ext cx="204086" cy="66527"/>
            <a:chOff x="3015073" y="3436554"/>
            <a:chExt cx="300779" cy="85920"/>
          </a:xfrm>
        </p:grpSpPr>
        <p:sp>
          <p:nvSpPr>
            <p:cNvPr id="126" name="Rounded Rectangle 125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Freeform 127"/>
          <p:cNvSpPr/>
          <p:nvPr/>
        </p:nvSpPr>
        <p:spPr>
          <a:xfrm>
            <a:off x="3937806" y="2890450"/>
            <a:ext cx="214928" cy="236120"/>
          </a:xfrm>
          <a:custGeom>
            <a:avLst/>
            <a:gdLst>
              <a:gd name="connsiteX0" fmla="*/ 1210734 w 1210734"/>
              <a:gd name="connsiteY0" fmla="*/ 0 h 1557867"/>
              <a:gd name="connsiteX1" fmla="*/ 668867 w 1210734"/>
              <a:gd name="connsiteY1" fmla="*/ 143933 h 1557867"/>
              <a:gd name="connsiteX2" fmla="*/ 736600 w 1210734"/>
              <a:gd name="connsiteY2" fmla="*/ 711200 h 1557867"/>
              <a:gd name="connsiteX3" fmla="*/ 0 w 1210734"/>
              <a:gd name="connsiteY3" fmla="*/ 1557867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34" h="1557867">
                <a:moveTo>
                  <a:pt x="1210734" y="0"/>
                </a:moveTo>
                <a:cubicBezTo>
                  <a:pt x="979311" y="12700"/>
                  <a:pt x="747889" y="25400"/>
                  <a:pt x="668867" y="143933"/>
                </a:cubicBezTo>
                <a:cubicBezTo>
                  <a:pt x="589845" y="262466"/>
                  <a:pt x="848078" y="475544"/>
                  <a:pt x="736600" y="711200"/>
                </a:cubicBezTo>
                <a:cubicBezTo>
                  <a:pt x="625122" y="946856"/>
                  <a:pt x="0" y="1557867"/>
                  <a:pt x="0" y="1557867"/>
                </a:cubicBezTo>
              </a:path>
            </a:pathLst>
          </a:cu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5001979" y="4705745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80251" y="5699570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sp>
        <p:nvSpPr>
          <p:cNvPr id="119" name="Freeform 118"/>
          <p:cNvSpPr/>
          <p:nvPr/>
        </p:nvSpPr>
        <p:spPr bwMode="auto">
          <a:xfrm rot="11011871">
            <a:off x="2228295" y="4160377"/>
            <a:ext cx="810290" cy="592114"/>
          </a:xfrm>
          <a:custGeom>
            <a:avLst/>
            <a:gdLst>
              <a:gd name="connsiteX0" fmla="*/ 186990 w 810290"/>
              <a:gd name="connsiteY0" fmla="*/ 568741 h 592114"/>
              <a:gd name="connsiteX1" fmla="*/ 490849 w 810290"/>
              <a:gd name="connsiteY1" fmla="*/ 0 h 592114"/>
              <a:gd name="connsiteX2" fmla="*/ 599926 w 810290"/>
              <a:gd name="connsiteY2" fmla="*/ 0 h 592114"/>
              <a:gd name="connsiteX3" fmla="*/ 272694 w 810290"/>
              <a:gd name="connsiteY3" fmla="*/ 592114 h 592114"/>
              <a:gd name="connsiteX4" fmla="*/ 381771 w 810290"/>
              <a:gd name="connsiteY4" fmla="*/ 592114 h 592114"/>
              <a:gd name="connsiteX5" fmla="*/ 685630 w 810290"/>
              <a:gd name="connsiteY5" fmla="*/ 0 h 592114"/>
              <a:gd name="connsiteX6" fmla="*/ 810290 w 810290"/>
              <a:gd name="connsiteY6" fmla="*/ 303848 h 592114"/>
              <a:gd name="connsiteX7" fmla="*/ 109078 w 810290"/>
              <a:gd name="connsiteY7" fmla="*/ 148029 h 592114"/>
              <a:gd name="connsiteX8" fmla="*/ 70122 w 810290"/>
              <a:gd name="connsiteY8" fmla="*/ 241520 h 592114"/>
              <a:gd name="connsiteX9" fmla="*/ 779125 w 810290"/>
              <a:gd name="connsiteY9" fmla="*/ 381758 h 592114"/>
              <a:gd name="connsiteX10" fmla="*/ 740169 w 810290"/>
              <a:gd name="connsiteY10" fmla="*/ 506413 h 592114"/>
              <a:gd name="connsiteX11" fmla="*/ 0 w 810290"/>
              <a:gd name="connsiteY11" fmla="*/ 335012 h 5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290" h="592114">
                <a:moveTo>
                  <a:pt x="186990" y="568741"/>
                </a:moveTo>
                <a:lnTo>
                  <a:pt x="490849" y="0"/>
                </a:lnTo>
                <a:lnTo>
                  <a:pt x="599926" y="0"/>
                </a:lnTo>
                <a:lnTo>
                  <a:pt x="272694" y="592114"/>
                </a:lnTo>
                <a:lnTo>
                  <a:pt x="381771" y="592114"/>
                </a:lnTo>
                <a:lnTo>
                  <a:pt x="685630" y="0"/>
                </a:lnTo>
                <a:cubicBezTo>
                  <a:pt x="803431" y="306272"/>
                  <a:pt x="693983" y="303848"/>
                  <a:pt x="810290" y="303848"/>
                </a:cubicBezTo>
                <a:lnTo>
                  <a:pt x="109078" y="148029"/>
                </a:lnTo>
                <a:lnTo>
                  <a:pt x="70122" y="241520"/>
                </a:lnTo>
                <a:lnTo>
                  <a:pt x="779125" y="381758"/>
                </a:lnTo>
                <a:lnTo>
                  <a:pt x="740169" y="506413"/>
                </a:lnTo>
                <a:lnTo>
                  <a:pt x="0" y="335012"/>
                </a:lnTo>
              </a:path>
            </a:pathLst>
          </a:custGeom>
          <a:noFill/>
          <a:ln w="9525" cap="flat" cmpd="sng" algn="ctr">
            <a:solidFill>
              <a:srgbClr val="00005A">
                <a:alpha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5" name="Freeform 124"/>
          <p:cNvSpPr/>
          <p:nvPr/>
        </p:nvSpPr>
        <p:spPr bwMode="auto">
          <a:xfrm rot="11011871">
            <a:off x="1375624" y="5138619"/>
            <a:ext cx="810290" cy="592114"/>
          </a:xfrm>
          <a:custGeom>
            <a:avLst/>
            <a:gdLst>
              <a:gd name="connsiteX0" fmla="*/ 186990 w 810290"/>
              <a:gd name="connsiteY0" fmla="*/ 568741 h 592114"/>
              <a:gd name="connsiteX1" fmla="*/ 490849 w 810290"/>
              <a:gd name="connsiteY1" fmla="*/ 0 h 592114"/>
              <a:gd name="connsiteX2" fmla="*/ 599926 w 810290"/>
              <a:gd name="connsiteY2" fmla="*/ 0 h 592114"/>
              <a:gd name="connsiteX3" fmla="*/ 272694 w 810290"/>
              <a:gd name="connsiteY3" fmla="*/ 592114 h 592114"/>
              <a:gd name="connsiteX4" fmla="*/ 381771 w 810290"/>
              <a:gd name="connsiteY4" fmla="*/ 592114 h 592114"/>
              <a:gd name="connsiteX5" fmla="*/ 685630 w 810290"/>
              <a:gd name="connsiteY5" fmla="*/ 0 h 592114"/>
              <a:gd name="connsiteX6" fmla="*/ 810290 w 810290"/>
              <a:gd name="connsiteY6" fmla="*/ 303848 h 592114"/>
              <a:gd name="connsiteX7" fmla="*/ 109078 w 810290"/>
              <a:gd name="connsiteY7" fmla="*/ 148029 h 592114"/>
              <a:gd name="connsiteX8" fmla="*/ 70122 w 810290"/>
              <a:gd name="connsiteY8" fmla="*/ 241520 h 592114"/>
              <a:gd name="connsiteX9" fmla="*/ 779125 w 810290"/>
              <a:gd name="connsiteY9" fmla="*/ 381758 h 592114"/>
              <a:gd name="connsiteX10" fmla="*/ 740169 w 810290"/>
              <a:gd name="connsiteY10" fmla="*/ 506413 h 592114"/>
              <a:gd name="connsiteX11" fmla="*/ 0 w 810290"/>
              <a:gd name="connsiteY11" fmla="*/ 335012 h 5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290" h="592114">
                <a:moveTo>
                  <a:pt x="186990" y="568741"/>
                </a:moveTo>
                <a:lnTo>
                  <a:pt x="490849" y="0"/>
                </a:lnTo>
                <a:lnTo>
                  <a:pt x="599926" y="0"/>
                </a:lnTo>
                <a:lnTo>
                  <a:pt x="272694" y="592114"/>
                </a:lnTo>
                <a:lnTo>
                  <a:pt x="381771" y="592114"/>
                </a:lnTo>
                <a:lnTo>
                  <a:pt x="685630" y="0"/>
                </a:lnTo>
                <a:cubicBezTo>
                  <a:pt x="803431" y="306272"/>
                  <a:pt x="693983" y="303848"/>
                  <a:pt x="810290" y="303848"/>
                </a:cubicBezTo>
                <a:lnTo>
                  <a:pt x="109078" y="148029"/>
                </a:lnTo>
                <a:lnTo>
                  <a:pt x="70122" y="241520"/>
                </a:lnTo>
                <a:lnTo>
                  <a:pt x="779125" y="381758"/>
                </a:lnTo>
                <a:lnTo>
                  <a:pt x="740169" y="506413"/>
                </a:lnTo>
                <a:lnTo>
                  <a:pt x="0" y="335012"/>
                </a:lnTo>
              </a:path>
            </a:pathLst>
          </a:custGeom>
          <a:noFill/>
          <a:ln w="9525" cap="flat" cmpd="sng" algn="ctr">
            <a:solidFill>
              <a:srgbClr val="00005A">
                <a:alpha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9" name="Freeform 128"/>
          <p:cNvSpPr/>
          <p:nvPr/>
        </p:nvSpPr>
        <p:spPr bwMode="auto">
          <a:xfrm rot="11011871">
            <a:off x="4730225" y="4535295"/>
            <a:ext cx="810290" cy="592114"/>
          </a:xfrm>
          <a:custGeom>
            <a:avLst/>
            <a:gdLst>
              <a:gd name="connsiteX0" fmla="*/ 186990 w 810290"/>
              <a:gd name="connsiteY0" fmla="*/ 568741 h 592114"/>
              <a:gd name="connsiteX1" fmla="*/ 490849 w 810290"/>
              <a:gd name="connsiteY1" fmla="*/ 0 h 592114"/>
              <a:gd name="connsiteX2" fmla="*/ 599926 w 810290"/>
              <a:gd name="connsiteY2" fmla="*/ 0 h 592114"/>
              <a:gd name="connsiteX3" fmla="*/ 272694 w 810290"/>
              <a:gd name="connsiteY3" fmla="*/ 592114 h 592114"/>
              <a:gd name="connsiteX4" fmla="*/ 381771 w 810290"/>
              <a:gd name="connsiteY4" fmla="*/ 592114 h 592114"/>
              <a:gd name="connsiteX5" fmla="*/ 685630 w 810290"/>
              <a:gd name="connsiteY5" fmla="*/ 0 h 592114"/>
              <a:gd name="connsiteX6" fmla="*/ 810290 w 810290"/>
              <a:gd name="connsiteY6" fmla="*/ 303848 h 592114"/>
              <a:gd name="connsiteX7" fmla="*/ 109078 w 810290"/>
              <a:gd name="connsiteY7" fmla="*/ 148029 h 592114"/>
              <a:gd name="connsiteX8" fmla="*/ 70122 w 810290"/>
              <a:gd name="connsiteY8" fmla="*/ 241520 h 592114"/>
              <a:gd name="connsiteX9" fmla="*/ 779125 w 810290"/>
              <a:gd name="connsiteY9" fmla="*/ 381758 h 592114"/>
              <a:gd name="connsiteX10" fmla="*/ 740169 w 810290"/>
              <a:gd name="connsiteY10" fmla="*/ 506413 h 592114"/>
              <a:gd name="connsiteX11" fmla="*/ 0 w 810290"/>
              <a:gd name="connsiteY11" fmla="*/ 335012 h 5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290" h="592114">
                <a:moveTo>
                  <a:pt x="186990" y="568741"/>
                </a:moveTo>
                <a:lnTo>
                  <a:pt x="490849" y="0"/>
                </a:lnTo>
                <a:lnTo>
                  <a:pt x="599926" y="0"/>
                </a:lnTo>
                <a:lnTo>
                  <a:pt x="272694" y="592114"/>
                </a:lnTo>
                <a:lnTo>
                  <a:pt x="381771" y="592114"/>
                </a:lnTo>
                <a:lnTo>
                  <a:pt x="685630" y="0"/>
                </a:lnTo>
                <a:cubicBezTo>
                  <a:pt x="803431" y="306272"/>
                  <a:pt x="693983" y="303848"/>
                  <a:pt x="810290" y="303848"/>
                </a:cubicBezTo>
                <a:lnTo>
                  <a:pt x="109078" y="148029"/>
                </a:lnTo>
                <a:lnTo>
                  <a:pt x="70122" y="241520"/>
                </a:lnTo>
                <a:lnTo>
                  <a:pt x="779125" y="381758"/>
                </a:lnTo>
                <a:lnTo>
                  <a:pt x="740169" y="506413"/>
                </a:lnTo>
                <a:lnTo>
                  <a:pt x="0" y="335012"/>
                </a:lnTo>
              </a:path>
            </a:pathLst>
          </a:custGeom>
          <a:noFill/>
          <a:ln w="9525" cap="flat" cmpd="sng" algn="ctr">
            <a:solidFill>
              <a:srgbClr val="00005A">
                <a:alpha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0" name="Freeform 129"/>
          <p:cNvSpPr/>
          <p:nvPr/>
        </p:nvSpPr>
        <p:spPr bwMode="auto">
          <a:xfrm rot="11011871">
            <a:off x="6472038" y="4228028"/>
            <a:ext cx="810290" cy="592114"/>
          </a:xfrm>
          <a:custGeom>
            <a:avLst/>
            <a:gdLst>
              <a:gd name="connsiteX0" fmla="*/ 186990 w 810290"/>
              <a:gd name="connsiteY0" fmla="*/ 568741 h 592114"/>
              <a:gd name="connsiteX1" fmla="*/ 490849 w 810290"/>
              <a:gd name="connsiteY1" fmla="*/ 0 h 592114"/>
              <a:gd name="connsiteX2" fmla="*/ 599926 w 810290"/>
              <a:gd name="connsiteY2" fmla="*/ 0 h 592114"/>
              <a:gd name="connsiteX3" fmla="*/ 272694 w 810290"/>
              <a:gd name="connsiteY3" fmla="*/ 592114 h 592114"/>
              <a:gd name="connsiteX4" fmla="*/ 381771 w 810290"/>
              <a:gd name="connsiteY4" fmla="*/ 592114 h 592114"/>
              <a:gd name="connsiteX5" fmla="*/ 685630 w 810290"/>
              <a:gd name="connsiteY5" fmla="*/ 0 h 592114"/>
              <a:gd name="connsiteX6" fmla="*/ 810290 w 810290"/>
              <a:gd name="connsiteY6" fmla="*/ 303848 h 592114"/>
              <a:gd name="connsiteX7" fmla="*/ 109078 w 810290"/>
              <a:gd name="connsiteY7" fmla="*/ 148029 h 592114"/>
              <a:gd name="connsiteX8" fmla="*/ 70122 w 810290"/>
              <a:gd name="connsiteY8" fmla="*/ 241520 h 592114"/>
              <a:gd name="connsiteX9" fmla="*/ 779125 w 810290"/>
              <a:gd name="connsiteY9" fmla="*/ 381758 h 592114"/>
              <a:gd name="connsiteX10" fmla="*/ 740169 w 810290"/>
              <a:gd name="connsiteY10" fmla="*/ 506413 h 592114"/>
              <a:gd name="connsiteX11" fmla="*/ 0 w 810290"/>
              <a:gd name="connsiteY11" fmla="*/ 335012 h 5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290" h="592114">
                <a:moveTo>
                  <a:pt x="186990" y="568741"/>
                </a:moveTo>
                <a:lnTo>
                  <a:pt x="490849" y="0"/>
                </a:lnTo>
                <a:lnTo>
                  <a:pt x="599926" y="0"/>
                </a:lnTo>
                <a:lnTo>
                  <a:pt x="272694" y="592114"/>
                </a:lnTo>
                <a:lnTo>
                  <a:pt x="381771" y="592114"/>
                </a:lnTo>
                <a:lnTo>
                  <a:pt x="685630" y="0"/>
                </a:lnTo>
                <a:cubicBezTo>
                  <a:pt x="803431" y="306272"/>
                  <a:pt x="693983" y="303848"/>
                  <a:pt x="810290" y="303848"/>
                </a:cubicBezTo>
                <a:lnTo>
                  <a:pt x="109078" y="148029"/>
                </a:lnTo>
                <a:lnTo>
                  <a:pt x="70122" y="241520"/>
                </a:lnTo>
                <a:lnTo>
                  <a:pt x="779125" y="381758"/>
                </a:lnTo>
                <a:lnTo>
                  <a:pt x="740169" y="506413"/>
                </a:lnTo>
                <a:lnTo>
                  <a:pt x="0" y="335012"/>
                </a:lnTo>
              </a:path>
            </a:pathLst>
          </a:custGeom>
          <a:noFill/>
          <a:ln w="9525" cap="flat" cmpd="sng" algn="ctr">
            <a:solidFill>
              <a:srgbClr val="00005A">
                <a:alpha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1" name="Freeform 130"/>
          <p:cNvSpPr/>
          <p:nvPr/>
        </p:nvSpPr>
        <p:spPr bwMode="auto">
          <a:xfrm rot="11011871">
            <a:off x="5728444" y="5502328"/>
            <a:ext cx="810290" cy="592114"/>
          </a:xfrm>
          <a:custGeom>
            <a:avLst/>
            <a:gdLst>
              <a:gd name="connsiteX0" fmla="*/ 186990 w 810290"/>
              <a:gd name="connsiteY0" fmla="*/ 568741 h 592114"/>
              <a:gd name="connsiteX1" fmla="*/ 490849 w 810290"/>
              <a:gd name="connsiteY1" fmla="*/ 0 h 592114"/>
              <a:gd name="connsiteX2" fmla="*/ 599926 w 810290"/>
              <a:gd name="connsiteY2" fmla="*/ 0 h 592114"/>
              <a:gd name="connsiteX3" fmla="*/ 272694 w 810290"/>
              <a:gd name="connsiteY3" fmla="*/ 592114 h 592114"/>
              <a:gd name="connsiteX4" fmla="*/ 381771 w 810290"/>
              <a:gd name="connsiteY4" fmla="*/ 592114 h 592114"/>
              <a:gd name="connsiteX5" fmla="*/ 685630 w 810290"/>
              <a:gd name="connsiteY5" fmla="*/ 0 h 592114"/>
              <a:gd name="connsiteX6" fmla="*/ 810290 w 810290"/>
              <a:gd name="connsiteY6" fmla="*/ 303848 h 592114"/>
              <a:gd name="connsiteX7" fmla="*/ 109078 w 810290"/>
              <a:gd name="connsiteY7" fmla="*/ 148029 h 592114"/>
              <a:gd name="connsiteX8" fmla="*/ 70122 w 810290"/>
              <a:gd name="connsiteY8" fmla="*/ 241520 h 592114"/>
              <a:gd name="connsiteX9" fmla="*/ 779125 w 810290"/>
              <a:gd name="connsiteY9" fmla="*/ 381758 h 592114"/>
              <a:gd name="connsiteX10" fmla="*/ 740169 w 810290"/>
              <a:gd name="connsiteY10" fmla="*/ 506413 h 592114"/>
              <a:gd name="connsiteX11" fmla="*/ 0 w 810290"/>
              <a:gd name="connsiteY11" fmla="*/ 335012 h 5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290" h="592114">
                <a:moveTo>
                  <a:pt x="186990" y="568741"/>
                </a:moveTo>
                <a:lnTo>
                  <a:pt x="490849" y="0"/>
                </a:lnTo>
                <a:lnTo>
                  <a:pt x="599926" y="0"/>
                </a:lnTo>
                <a:lnTo>
                  <a:pt x="272694" y="592114"/>
                </a:lnTo>
                <a:lnTo>
                  <a:pt x="381771" y="592114"/>
                </a:lnTo>
                <a:lnTo>
                  <a:pt x="685630" y="0"/>
                </a:lnTo>
                <a:cubicBezTo>
                  <a:pt x="803431" y="306272"/>
                  <a:pt x="693983" y="303848"/>
                  <a:pt x="810290" y="303848"/>
                </a:cubicBezTo>
                <a:lnTo>
                  <a:pt x="109078" y="148029"/>
                </a:lnTo>
                <a:lnTo>
                  <a:pt x="70122" y="241520"/>
                </a:lnTo>
                <a:lnTo>
                  <a:pt x="779125" y="381758"/>
                </a:lnTo>
                <a:lnTo>
                  <a:pt x="740169" y="506413"/>
                </a:lnTo>
                <a:lnTo>
                  <a:pt x="0" y="335012"/>
                </a:lnTo>
              </a:path>
            </a:pathLst>
          </a:custGeom>
          <a:noFill/>
          <a:ln w="9525" cap="flat" cmpd="sng" algn="ctr">
            <a:solidFill>
              <a:srgbClr val="00005A">
                <a:alpha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2" name="Group 133"/>
          <p:cNvGrpSpPr/>
          <p:nvPr/>
        </p:nvGrpSpPr>
        <p:grpSpPr>
          <a:xfrm rot="7282648">
            <a:off x="4917042" y="5016342"/>
            <a:ext cx="300779" cy="85920"/>
            <a:chOff x="3015073" y="3436554"/>
            <a:chExt cx="300779" cy="85920"/>
          </a:xfrm>
        </p:grpSpPr>
        <p:sp>
          <p:nvSpPr>
            <p:cNvPr id="133" name="Rounded Rectangle 132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443793" y="1119372"/>
            <a:ext cx="1826250" cy="278121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978657" y="1123436"/>
            <a:ext cx="3045861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723866" y="1123441"/>
            <a:ext cx="1826250" cy="27812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Neutralize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320471" y="1123442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079020" y="1127511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7" name="Up Arrow 136"/>
          <p:cNvSpPr/>
          <p:nvPr/>
        </p:nvSpPr>
        <p:spPr bwMode="auto">
          <a:xfrm>
            <a:off x="4238438" y="1503657"/>
            <a:ext cx="483057" cy="32722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343015" y="4106328"/>
            <a:ext cx="8519399" cy="2104231"/>
          </a:xfrm>
          <a:prstGeom prst="parallelogram">
            <a:avLst>
              <a:gd name="adj" fmla="val 51349"/>
            </a:avLst>
          </a:prstGeom>
          <a:solidFill>
            <a:schemeClr val="bg1">
              <a:lumMod val="8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5000" y="2800818"/>
            <a:ext cx="8170333" cy="172155"/>
          </a:xfrm>
          <a:custGeom>
            <a:avLst/>
            <a:gdLst>
              <a:gd name="connsiteX0" fmla="*/ 0 w 8170333"/>
              <a:gd name="connsiteY0" fmla="*/ 93133 h 172155"/>
              <a:gd name="connsiteX1" fmla="*/ 330200 w 8170333"/>
              <a:gd name="connsiteY1" fmla="*/ 93133 h 172155"/>
              <a:gd name="connsiteX2" fmla="*/ 1126067 w 8170333"/>
              <a:gd name="connsiteY2" fmla="*/ 93133 h 172155"/>
              <a:gd name="connsiteX3" fmla="*/ 2362200 w 8170333"/>
              <a:gd name="connsiteY3" fmla="*/ 59267 h 172155"/>
              <a:gd name="connsiteX4" fmla="*/ 3810000 w 8170333"/>
              <a:gd name="connsiteY4" fmla="*/ 101600 h 172155"/>
              <a:gd name="connsiteX5" fmla="*/ 5164667 w 8170333"/>
              <a:gd name="connsiteY5" fmla="*/ 169333 h 172155"/>
              <a:gd name="connsiteX6" fmla="*/ 6070600 w 8170333"/>
              <a:gd name="connsiteY6" fmla="*/ 118533 h 172155"/>
              <a:gd name="connsiteX7" fmla="*/ 7484533 w 8170333"/>
              <a:gd name="connsiteY7" fmla="*/ 0 h 172155"/>
              <a:gd name="connsiteX8" fmla="*/ 8170333 w 8170333"/>
              <a:gd name="connsiteY8" fmla="*/ 25400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33" h="172155">
                <a:moveTo>
                  <a:pt x="0" y="93133"/>
                </a:moveTo>
                <a:lnTo>
                  <a:pt x="330200" y="93133"/>
                </a:lnTo>
                <a:cubicBezTo>
                  <a:pt x="517878" y="93133"/>
                  <a:pt x="787400" y="98777"/>
                  <a:pt x="1126067" y="93133"/>
                </a:cubicBezTo>
                <a:cubicBezTo>
                  <a:pt x="1464734" y="87489"/>
                  <a:pt x="1914878" y="57856"/>
                  <a:pt x="2362200" y="59267"/>
                </a:cubicBezTo>
                <a:cubicBezTo>
                  <a:pt x="2809522" y="60678"/>
                  <a:pt x="3342922" y="83256"/>
                  <a:pt x="3810000" y="101600"/>
                </a:cubicBezTo>
                <a:cubicBezTo>
                  <a:pt x="4277078" y="119944"/>
                  <a:pt x="4787900" y="166511"/>
                  <a:pt x="5164667" y="169333"/>
                </a:cubicBezTo>
                <a:cubicBezTo>
                  <a:pt x="5541434" y="172155"/>
                  <a:pt x="5683956" y="146755"/>
                  <a:pt x="6070600" y="118533"/>
                </a:cubicBezTo>
                <a:cubicBezTo>
                  <a:pt x="6457244" y="90311"/>
                  <a:pt x="7134578" y="15522"/>
                  <a:pt x="7484533" y="0"/>
                </a:cubicBezTo>
                <a:lnTo>
                  <a:pt x="8170333" y="25400"/>
                </a:lnTo>
              </a:path>
            </a:pathLst>
          </a:custGeom>
          <a:ln w="9525">
            <a:solidFill>
              <a:srgbClr val="000090"/>
            </a:solidFill>
          </a:ln>
          <a:effectLst>
            <a:outerShdw blurRad="111125" dist="50800" dir="5400000" sx="98000" sy="98000" rotWithShape="0">
              <a:srgbClr val="000000">
                <a:alpha val="84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66809" y="55456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1341" y="5770037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33442" y="4775204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407360" y="2687005"/>
            <a:ext cx="128016" cy="1588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2"/>
          <p:cNvGrpSpPr/>
          <p:nvPr/>
        </p:nvGrpSpPr>
        <p:grpSpPr>
          <a:xfrm rot="18085405">
            <a:off x="3499465" y="2310068"/>
            <a:ext cx="169724" cy="306240"/>
            <a:chOff x="3547532" y="5164667"/>
            <a:chExt cx="270596" cy="389466"/>
          </a:xfrm>
        </p:grpSpPr>
        <p:sp>
          <p:nvSpPr>
            <p:cNvPr id="20" name="Freeform 19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rapezoid 22"/>
          <p:cNvSpPr/>
          <p:nvPr/>
        </p:nvSpPr>
        <p:spPr bwMode="auto">
          <a:xfrm flipV="1">
            <a:off x="3293577" y="2809265"/>
            <a:ext cx="745066" cy="118533"/>
          </a:xfrm>
          <a:prstGeom prst="trapezoid">
            <a:avLst>
              <a:gd name="adj" fmla="val 43095"/>
            </a:avLst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95140" y="2750004"/>
            <a:ext cx="270934" cy="59267"/>
          </a:xfrm>
          <a:prstGeom prst="rect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07087" y="57488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5142" y="52154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17820" y="5596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70220" y="5240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45275" y="50122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5553" y="5215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37953" y="4859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8" y="4682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68834" y="5063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48686" y="4707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56008" y="4969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44142" y="48006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37971" y="4758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64275" y="459740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04553" y="48006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87834" y="4648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67686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75008" y="4555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25076" y="54356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70154" y="5460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45209" y="52324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85487" y="54356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37887" y="5079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03542" y="49022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30101" y="53594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48620" y="49275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5942" y="51900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4076" y="502073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37905" y="497838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64209" y="481753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04487" y="5020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56887" y="466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87768" y="48683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20" y="4512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74942" y="47752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88286" y="5808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640686" y="554565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56019" y="5427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41819" y="5367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707474" y="5190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72700" y="5571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52552" y="5215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59874" y="5477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41837" y="5266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91700" y="5156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28072" y="5063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735701" y="50292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854220" y="45973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261542" y="48598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3368" y="45381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73220" y="41825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56635" y="4639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75154" y="42079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882476" y="44704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314302" y="41486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614354" y="42587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724421" y="46143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841076" y="542713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67635" y="58843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586154" y="545251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93476" y="57150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25302" y="53932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51420" y="6036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90568" y="59774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470420" y="56218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17088" y="5587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427155" y="59435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76886" y="59520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16034" y="58928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752621" y="585892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531554" y="593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370702" y="58758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107289" y="5841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527820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366968" y="423334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103555" y="419945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33"/>
          <p:cNvGrpSpPr/>
          <p:nvPr/>
        </p:nvGrpSpPr>
        <p:grpSpPr>
          <a:xfrm rot="302927">
            <a:off x="3842894" y="2768326"/>
            <a:ext cx="204086" cy="66527"/>
            <a:chOff x="3015073" y="3436554"/>
            <a:chExt cx="300779" cy="85920"/>
          </a:xfrm>
        </p:grpSpPr>
        <p:sp>
          <p:nvSpPr>
            <p:cNvPr id="123" name="Rounded Rectangle 122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5001979" y="4705745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80251" y="5699570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718362" y="449209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523242" y="444971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79080" y="540362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43793" y="1119372"/>
            <a:ext cx="1826250" cy="278121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978657" y="1123436"/>
            <a:ext cx="3045861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723866" y="1123441"/>
            <a:ext cx="1826250" cy="27812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Neutralize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320471" y="1123442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079020" y="1127511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Up Arrow 110"/>
          <p:cNvSpPr/>
          <p:nvPr/>
        </p:nvSpPr>
        <p:spPr bwMode="auto">
          <a:xfrm>
            <a:off x="6170667" y="1472493"/>
            <a:ext cx="483057" cy="32722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8" name="Picture 117" descr="thinking_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689" y="1978907"/>
            <a:ext cx="671948" cy="839099"/>
          </a:xfrm>
          <a:prstGeom prst="rect">
            <a:avLst/>
          </a:prstGeom>
        </p:spPr>
      </p:pic>
      <p:sp>
        <p:nvSpPr>
          <p:cNvPr id="115" name="Title 1"/>
          <p:cNvSpPr>
            <a:spLocks noGrp="1"/>
          </p:cNvSpPr>
          <p:nvPr>
            <p:ph type="title"/>
          </p:nvPr>
        </p:nvSpPr>
        <p:spPr>
          <a:xfrm>
            <a:off x="315384" y="-2882"/>
            <a:ext cx="7772400" cy="807215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The MCM Timeline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Post-Mission Analysis (Part II)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4" y="-2883"/>
            <a:ext cx="7772400" cy="849549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The MCM Timeline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rgbClr val="FF6600"/>
                </a:solidFill>
              </a:rPr>
              <a:t>Neutralize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43015" y="4106328"/>
            <a:ext cx="8519399" cy="2104231"/>
          </a:xfrm>
          <a:prstGeom prst="parallelogram">
            <a:avLst>
              <a:gd name="adj" fmla="val 51349"/>
            </a:avLst>
          </a:prstGeom>
          <a:solidFill>
            <a:schemeClr val="bg1">
              <a:lumMod val="8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5000" y="2800818"/>
            <a:ext cx="8170333" cy="172155"/>
          </a:xfrm>
          <a:custGeom>
            <a:avLst/>
            <a:gdLst>
              <a:gd name="connsiteX0" fmla="*/ 0 w 8170333"/>
              <a:gd name="connsiteY0" fmla="*/ 93133 h 172155"/>
              <a:gd name="connsiteX1" fmla="*/ 330200 w 8170333"/>
              <a:gd name="connsiteY1" fmla="*/ 93133 h 172155"/>
              <a:gd name="connsiteX2" fmla="*/ 1126067 w 8170333"/>
              <a:gd name="connsiteY2" fmla="*/ 93133 h 172155"/>
              <a:gd name="connsiteX3" fmla="*/ 2362200 w 8170333"/>
              <a:gd name="connsiteY3" fmla="*/ 59267 h 172155"/>
              <a:gd name="connsiteX4" fmla="*/ 3810000 w 8170333"/>
              <a:gd name="connsiteY4" fmla="*/ 101600 h 172155"/>
              <a:gd name="connsiteX5" fmla="*/ 5164667 w 8170333"/>
              <a:gd name="connsiteY5" fmla="*/ 169333 h 172155"/>
              <a:gd name="connsiteX6" fmla="*/ 6070600 w 8170333"/>
              <a:gd name="connsiteY6" fmla="*/ 118533 h 172155"/>
              <a:gd name="connsiteX7" fmla="*/ 7484533 w 8170333"/>
              <a:gd name="connsiteY7" fmla="*/ 0 h 172155"/>
              <a:gd name="connsiteX8" fmla="*/ 8170333 w 8170333"/>
              <a:gd name="connsiteY8" fmla="*/ 25400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33" h="172155">
                <a:moveTo>
                  <a:pt x="0" y="93133"/>
                </a:moveTo>
                <a:lnTo>
                  <a:pt x="330200" y="93133"/>
                </a:lnTo>
                <a:cubicBezTo>
                  <a:pt x="517878" y="93133"/>
                  <a:pt x="787400" y="98777"/>
                  <a:pt x="1126067" y="93133"/>
                </a:cubicBezTo>
                <a:cubicBezTo>
                  <a:pt x="1464734" y="87489"/>
                  <a:pt x="1914878" y="57856"/>
                  <a:pt x="2362200" y="59267"/>
                </a:cubicBezTo>
                <a:cubicBezTo>
                  <a:pt x="2809522" y="60678"/>
                  <a:pt x="3342922" y="83256"/>
                  <a:pt x="3810000" y="101600"/>
                </a:cubicBezTo>
                <a:cubicBezTo>
                  <a:pt x="4277078" y="119944"/>
                  <a:pt x="4787900" y="166511"/>
                  <a:pt x="5164667" y="169333"/>
                </a:cubicBezTo>
                <a:cubicBezTo>
                  <a:pt x="5541434" y="172155"/>
                  <a:pt x="5683956" y="146755"/>
                  <a:pt x="6070600" y="118533"/>
                </a:cubicBezTo>
                <a:cubicBezTo>
                  <a:pt x="6457244" y="90311"/>
                  <a:pt x="7134578" y="15522"/>
                  <a:pt x="7484533" y="0"/>
                </a:cubicBezTo>
                <a:lnTo>
                  <a:pt x="8170333" y="25400"/>
                </a:lnTo>
              </a:path>
            </a:pathLst>
          </a:custGeom>
          <a:ln w="9525">
            <a:solidFill>
              <a:srgbClr val="000090"/>
            </a:solidFill>
          </a:ln>
          <a:effectLst>
            <a:outerShdw blurRad="111125" dist="50800" dir="5400000" sx="98000" sy="98000" rotWithShape="0">
              <a:srgbClr val="000000">
                <a:alpha val="84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66809" y="55456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1341" y="5770037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33442" y="4775204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22"/>
          <p:cNvGrpSpPr/>
          <p:nvPr/>
        </p:nvGrpSpPr>
        <p:grpSpPr>
          <a:xfrm rot="18085405">
            <a:off x="3499465" y="2310068"/>
            <a:ext cx="169724" cy="306240"/>
            <a:chOff x="3547532" y="5164667"/>
            <a:chExt cx="270596" cy="389466"/>
          </a:xfrm>
        </p:grpSpPr>
        <p:sp>
          <p:nvSpPr>
            <p:cNvPr id="20" name="Freeform 19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rapezoid 22"/>
          <p:cNvSpPr/>
          <p:nvPr/>
        </p:nvSpPr>
        <p:spPr bwMode="auto">
          <a:xfrm flipV="1">
            <a:off x="3293577" y="2809265"/>
            <a:ext cx="745066" cy="118533"/>
          </a:xfrm>
          <a:prstGeom prst="trapezoid">
            <a:avLst>
              <a:gd name="adj" fmla="val 43095"/>
            </a:avLst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95140" y="2750004"/>
            <a:ext cx="270934" cy="59267"/>
          </a:xfrm>
          <a:prstGeom prst="rect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07087" y="57488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5142" y="52154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17820" y="5596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70220" y="5240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45275" y="50122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5553" y="5215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37953" y="4859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8" y="4682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68834" y="5063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48686" y="4707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56008" y="4969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44142" y="48006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37971" y="4758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64275" y="459740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04553" y="48006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87834" y="4648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67686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75008" y="4555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25076" y="54356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70154" y="5460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45209" y="52324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85487" y="54356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37887" y="5079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03542" y="49022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30101" y="53594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48620" y="49275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5942" y="51900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4076" y="502073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37905" y="497838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64209" y="481753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04487" y="5020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56887" y="466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87768" y="48683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20" y="4512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74942" y="47752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88286" y="5808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640686" y="554565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56019" y="5427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41819" y="5367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707474" y="5190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72700" y="5571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52552" y="5215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59874" y="5477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41837" y="5266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91700" y="5156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28072" y="5063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735701" y="50292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854220" y="45973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261542" y="48598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3368" y="45381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73220" y="41825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56635" y="4639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75154" y="42079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882476" y="44704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314302" y="41486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614354" y="42587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724421" y="46143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841076" y="542713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67635" y="58843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586154" y="545251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93476" y="57150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25302" y="53932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51420" y="6036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90568" y="59774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470420" y="56218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17088" y="5587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427155" y="59435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76886" y="59520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16034" y="58928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752621" y="585892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531554" y="593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370702" y="58758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107289" y="5841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527820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366968" y="423334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103555" y="419945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22"/>
          <p:cNvGrpSpPr/>
          <p:nvPr/>
        </p:nvGrpSpPr>
        <p:grpSpPr>
          <a:xfrm rot="5400000">
            <a:off x="3505797" y="2952509"/>
            <a:ext cx="169025" cy="283390"/>
            <a:chOff x="3547532" y="5164667"/>
            <a:chExt cx="270596" cy="389466"/>
          </a:xfrm>
        </p:grpSpPr>
        <p:sp>
          <p:nvSpPr>
            <p:cNvPr id="114" name="Freeform 113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33"/>
          <p:cNvGrpSpPr/>
          <p:nvPr/>
        </p:nvGrpSpPr>
        <p:grpSpPr>
          <a:xfrm rot="302927">
            <a:off x="3842894" y="2768326"/>
            <a:ext cx="204086" cy="66527"/>
            <a:chOff x="3015073" y="3436554"/>
            <a:chExt cx="300779" cy="85920"/>
          </a:xfrm>
        </p:grpSpPr>
        <p:sp>
          <p:nvSpPr>
            <p:cNvPr id="123" name="Rounded Rectangle 122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5001979" y="4705745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80251" y="5699570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718362" y="449209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2523242" y="444971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679080" y="540362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33"/>
          <p:cNvGrpSpPr/>
          <p:nvPr/>
        </p:nvGrpSpPr>
        <p:grpSpPr>
          <a:xfrm rot="4291207">
            <a:off x="4906871" y="4502292"/>
            <a:ext cx="204086" cy="66527"/>
            <a:chOff x="3015073" y="3436554"/>
            <a:chExt cx="300779" cy="85920"/>
          </a:xfrm>
        </p:grpSpPr>
        <p:sp>
          <p:nvSpPr>
            <p:cNvPr id="118" name="Rounded Rectangle 117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33"/>
          <p:cNvGrpSpPr/>
          <p:nvPr/>
        </p:nvGrpSpPr>
        <p:grpSpPr>
          <a:xfrm rot="4291207">
            <a:off x="5869561" y="5558444"/>
            <a:ext cx="204086" cy="66527"/>
            <a:chOff x="3015073" y="3436554"/>
            <a:chExt cx="300779" cy="85920"/>
          </a:xfrm>
        </p:grpSpPr>
        <p:sp>
          <p:nvSpPr>
            <p:cNvPr id="125" name="Rounded Rectangle 124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Freeform 129"/>
          <p:cNvSpPr/>
          <p:nvPr/>
        </p:nvSpPr>
        <p:spPr>
          <a:xfrm rot="18696946">
            <a:off x="4206306" y="2744551"/>
            <a:ext cx="509977" cy="1632814"/>
          </a:xfrm>
          <a:custGeom>
            <a:avLst/>
            <a:gdLst>
              <a:gd name="connsiteX0" fmla="*/ 1210734 w 1210734"/>
              <a:gd name="connsiteY0" fmla="*/ 0 h 1557867"/>
              <a:gd name="connsiteX1" fmla="*/ 668867 w 1210734"/>
              <a:gd name="connsiteY1" fmla="*/ 143933 h 1557867"/>
              <a:gd name="connsiteX2" fmla="*/ 736600 w 1210734"/>
              <a:gd name="connsiteY2" fmla="*/ 711200 h 1557867"/>
              <a:gd name="connsiteX3" fmla="*/ 0 w 1210734"/>
              <a:gd name="connsiteY3" fmla="*/ 1557867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34" h="1557867">
                <a:moveTo>
                  <a:pt x="1210734" y="0"/>
                </a:moveTo>
                <a:cubicBezTo>
                  <a:pt x="979311" y="12700"/>
                  <a:pt x="747889" y="25400"/>
                  <a:pt x="668867" y="143933"/>
                </a:cubicBezTo>
                <a:cubicBezTo>
                  <a:pt x="589845" y="262466"/>
                  <a:pt x="848078" y="475544"/>
                  <a:pt x="736600" y="711200"/>
                </a:cubicBezTo>
                <a:cubicBezTo>
                  <a:pt x="625122" y="946856"/>
                  <a:pt x="0" y="1557867"/>
                  <a:pt x="0" y="1557867"/>
                </a:cubicBezTo>
              </a:path>
            </a:pathLst>
          </a:cu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 rot="18696946">
            <a:off x="4650102" y="2649957"/>
            <a:ext cx="608449" cy="3018391"/>
          </a:xfrm>
          <a:custGeom>
            <a:avLst/>
            <a:gdLst>
              <a:gd name="connsiteX0" fmla="*/ 1210734 w 1210734"/>
              <a:gd name="connsiteY0" fmla="*/ 0 h 1557867"/>
              <a:gd name="connsiteX1" fmla="*/ 668867 w 1210734"/>
              <a:gd name="connsiteY1" fmla="*/ 143933 h 1557867"/>
              <a:gd name="connsiteX2" fmla="*/ 736600 w 1210734"/>
              <a:gd name="connsiteY2" fmla="*/ 711200 h 1557867"/>
              <a:gd name="connsiteX3" fmla="*/ 0 w 1210734"/>
              <a:gd name="connsiteY3" fmla="*/ 1557867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34" h="1557867">
                <a:moveTo>
                  <a:pt x="1210734" y="0"/>
                </a:moveTo>
                <a:cubicBezTo>
                  <a:pt x="979311" y="12700"/>
                  <a:pt x="747889" y="25400"/>
                  <a:pt x="668867" y="143933"/>
                </a:cubicBezTo>
                <a:cubicBezTo>
                  <a:pt x="589845" y="262466"/>
                  <a:pt x="848078" y="475544"/>
                  <a:pt x="736600" y="711200"/>
                </a:cubicBezTo>
                <a:cubicBezTo>
                  <a:pt x="625122" y="946856"/>
                  <a:pt x="0" y="1557867"/>
                  <a:pt x="0" y="1557867"/>
                </a:cubicBezTo>
              </a:path>
            </a:pathLst>
          </a:cu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un 135"/>
          <p:cNvSpPr/>
          <p:nvPr/>
        </p:nvSpPr>
        <p:spPr bwMode="auto">
          <a:xfrm>
            <a:off x="4635791" y="4627835"/>
            <a:ext cx="490848" cy="483040"/>
          </a:xfrm>
          <a:prstGeom prst="sun">
            <a:avLst/>
          </a:prstGeom>
          <a:solidFill>
            <a:srgbClr val="FF0000">
              <a:alpha val="53000"/>
            </a:srgb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7" name="Sun 136"/>
          <p:cNvSpPr/>
          <p:nvPr/>
        </p:nvSpPr>
        <p:spPr bwMode="auto">
          <a:xfrm>
            <a:off x="6151659" y="5481422"/>
            <a:ext cx="490848" cy="483040"/>
          </a:xfrm>
          <a:prstGeom prst="sun">
            <a:avLst/>
          </a:prstGeom>
          <a:solidFill>
            <a:srgbClr val="FF0000">
              <a:alpha val="53000"/>
            </a:srgb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43793" y="1119372"/>
            <a:ext cx="1826250" cy="278121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978657" y="1123436"/>
            <a:ext cx="3045861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723866" y="1123441"/>
            <a:ext cx="1826250" cy="27812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Neutralize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320471" y="1123442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079020" y="1127511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8" name="Up Arrow 127"/>
          <p:cNvSpPr/>
          <p:nvPr/>
        </p:nvSpPr>
        <p:spPr bwMode="auto">
          <a:xfrm>
            <a:off x="7417266" y="1488075"/>
            <a:ext cx="483057" cy="327220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5" name="Picture 134" descr="seafo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265" y="2358262"/>
            <a:ext cx="1811867" cy="1281896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6959600" y="3632200"/>
            <a:ext cx="1787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latin typeface="Chalkboard"/>
                <a:cs typeface="Chalkboard"/>
              </a:rPr>
              <a:t>Commercal</a:t>
            </a:r>
            <a:r>
              <a:rPr lang="en-US" sz="1100" dirty="0" smtClean="0">
                <a:latin typeface="Chalkboard"/>
                <a:cs typeface="Chalkboard"/>
              </a:rPr>
              <a:t> </a:t>
            </a:r>
            <a:r>
              <a:rPr lang="en-US" sz="1100" dirty="0" err="1" smtClean="0">
                <a:latin typeface="Chalkboard"/>
                <a:cs typeface="Chalkboard"/>
              </a:rPr>
              <a:t>Neutr</a:t>
            </a:r>
            <a:r>
              <a:rPr lang="en-US" sz="1100" dirty="0" smtClean="0">
                <a:latin typeface="Chalkboard"/>
                <a:cs typeface="Chalkboard"/>
              </a:rPr>
              <a:t>. vehicle</a:t>
            </a:r>
          </a:p>
          <a:p>
            <a:r>
              <a:rPr lang="en-US" sz="1100" dirty="0" err="1" smtClean="0">
                <a:latin typeface="Chalkboard"/>
                <a:cs typeface="Chalkboard"/>
              </a:rPr>
              <a:t>Seafox</a:t>
            </a:r>
            <a:r>
              <a:rPr lang="en-US" sz="1100" dirty="0" smtClean="0">
                <a:latin typeface="Chalkboard"/>
                <a:cs typeface="Chalkboard"/>
              </a:rPr>
              <a:t> (Atlas </a:t>
            </a:r>
            <a:r>
              <a:rPr lang="en-US" sz="1100" dirty="0" err="1" smtClean="0">
                <a:latin typeface="Chalkboard"/>
                <a:cs typeface="Chalkboard"/>
              </a:rPr>
              <a:t>Electronik</a:t>
            </a:r>
            <a:r>
              <a:rPr lang="en-US" sz="1100" dirty="0" smtClean="0">
                <a:latin typeface="Chalkboard"/>
                <a:cs typeface="Chalkboard"/>
              </a:rPr>
              <a:t>)</a:t>
            </a:r>
            <a:endParaRPr lang="en-US" sz="1100" dirty="0">
              <a:latin typeface="Chalkboard"/>
              <a:cs typeface="Chalkboar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4" y="-2882"/>
            <a:ext cx="7772400" cy="579413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Mine Countermeasures (MCM)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43793" y="1119372"/>
            <a:ext cx="1826250" cy="278121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978657" y="1123436"/>
            <a:ext cx="3045861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723866" y="1123441"/>
            <a:ext cx="1826250" cy="27812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Neutralize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320471" y="1123442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079020" y="1127511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5" name="Picture 134" descr="mcm_timeli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1" y="3158261"/>
            <a:ext cx="4121569" cy="416821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545387" y="1986697"/>
            <a:ext cx="21598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The Goal: </a:t>
            </a:r>
          </a:p>
          <a:p>
            <a:r>
              <a:rPr lang="en-US" sz="1600" dirty="0" smtClean="0">
                <a:latin typeface="Chalkboard"/>
                <a:cs typeface="Chalkboard"/>
              </a:rPr>
              <a:t>Shorten the timeline.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139" name="Down Arrow 138"/>
          <p:cNvSpPr/>
          <p:nvPr/>
        </p:nvSpPr>
        <p:spPr bwMode="auto">
          <a:xfrm>
            <a:off x="2960673" y="1854249"/>
            <a:ext cx="475266" cy="966081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05146" y="4573299"/>
            <a:ext cx="3586110" cy="10772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7475" indent="-117475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Sensors with greater swath width and better resolution.</a:t>
            </a:r>
          </a:p>
          <a:p>
            <a:pPr marL="117475" indent="-117475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Increasing the vehicle speed while holding sensor quality.</a:t>
            </a:r>
            <a:endParaRPr lang="en-US" sz="1600" dirty="0">
              <a:latin typeface="Chalkboard"/>
              <a:cs typeface="Chalkboard"/>
            </a:endParaRPr>
          </a:p>
        </p:txBody>
      </p:sp>
      <p:cxnSp>
        <p:nvCxnSpPr>
          <p:cNvPr id="142" name="Straight Arrow Connector 141"/>
          <p:cNvCxnSpPr>
            <a:stCxn id="140" idx="0"/>
          </p:cNvCxnSpPr>
          <p:nvPr/>
        </p:nvCxnSpPr>
        <p:spPr bwMode="auto">
          <a:xfrm rot="16200000" flipV="1">
            <a:off x="1044583" y="3419681"/>
            <a:ext cx="1082944" cy="1224292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4" y="-2882"/>
            <a:ext cx="7772400" cy="579413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Mine Countermeasures (MCM)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43793" y="1119372"/>
            <a:ext cx="1826250" cy="278121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978657" y="1123436"/>
            <a:ext cx="3045861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723866" y="1123441"/>
            <a:ext cx="1826250" cy="27812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Neutralize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320471" y="1123442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079020" y="1127511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5" name="Picture 134" descr="mcm_timeli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1" y="3158261"/>
            <a:ext cx="4121569" cy="416821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545387" y="1986697"/>
            <a:ext cx="21598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The Goal: </a:t>
            </a:r>
          </a:p>
          <a:p>
            <a:r>
              <a:rPr lang="en-US" sz="1600" dirty="0" smtClean="0">
                <a:latin typeface="Chalkboard"/>
                <a:cs typeface="Chalkboard"/>
              </a:rPr>
              <a:t>Shorten the timeline.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139" name="Down Arrow 138"/>
          <p:cNvSpPr/>
          <p:nvPr/>
        </p:nvSpPr>
        <p:spPr bwMode="auto">
          <a:xfrm>
            <a:off x="2960673" y="1854249"/>
            <a:ext cx="475266" cy="966081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012864" y="4596672"/>
            <a:ext cx="4066918" cy="58477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7475" indent="-117475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Computer aided algorithms</a:t>
            </a:r>
          </a:p>
          <a:p>
            <a:pPr marL="117475" indent="-117475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Distributed workload (perhaps off-site)</a:t>
            </a:r>
            <a:endParaRPr lang="en-US" sz="1600" dirty="0">
              <a:latin typeface="Chalkboard"/>
              <a:cs typeface="Chalkboard"/>
            </a:endParaRPr>
          </a:p>
        </p:txBody>
      </p:sp>
      <p:cxnSp>
        <p:nvCxnSpPr>
          <p:cNvPr id="142" name="Straight Arrow Connector 141"/>
          <p:cNvCxnSpPr>
            <a:stCxn id="140" idx="0"/>
          </p:cNvCxnSpPr>
          <p:nvPr/>
        </p:nvCxnSpPr>
        <p:spPr bwMode="auto">
          <a:xfrm rot="16200000" flipV="1">
            <a:off x="1772503" y="3322852"/>
            <a:ext cx="1082944" cy="1464696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40" idx="0"/>
          </p:cNvCxnSpPr>
          <p:nvPr/>
        </p:nvCxnSpPr>
        <p:spPr bwMode="auto">
          <a:xfrm rot="5400000" flipH="1" flipV="1">
            <a:off x="2699662" y="3852603"/>
            <a:ext cx="1090730" cy="397408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4" y="-2882"/>
            <a:ext cx="7772400" cy="579413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Mine Countermeasures (MCM)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43793" y="1119372"/>
            <a:ext cx="1826250" cy="278121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978657" y="1123436"/>
            <a:ext cx="3045861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723866" y="1123441"/>
            <a:ext cx="1826250" cy="27812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Neutralize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320471" y="1123442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079020" y="1127511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5" name="Picture 134" descr="mcm_timeli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1" y="3158261"/>
            <a:ext cx="4121569" cy="416821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545387" y="1986697"/>
            <a:ext cx="21598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The Goal: </a:t>
            </a:r>
          </a:p>
          <a:p>
            <a:r>
              <a:rPr lang="en-US" sz="1600" dirty="0" smtClean="0">
                <a:latin typeface="Chalkboard"/>
                <a:cs typeface="Chalkboard"/>
              </a:rPr>
              <a:t>Shorten the timeline.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139" name="Down Arrow 138"/>
          <p:cNvSpPr/>
          <p:nvPr/>
        </p:nvSpPr>
        <p:spPr bwMode="auto">
          <a:xfrm>
            <a:off x="2960673" y="1854249"/>
            <a:ext cx="475266" cy="966081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012863" y="4596672"/>
            <a:ext cx="3159813" cy="10772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7475" indent="-117475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LESS FALSE ALARMS !!!!!</a:t>
            </a:r>
          </a:p>
          <a:p>
            <a:pPr marL="117475" indent="-117475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Use multiple vehicles</a:t>
            </a:r>
          </a:p>
          <a:p>
            <a:pPr marL="117475" indent="-117475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Sensors with greater swath width and better resolution.</a:t>
            </a:r>
          </a:p>
        </p:txBody>
      </p:sp>
      <p:cxnSp>
        <p:nvCxnSpPr>
          <p:cNvPr id="13" name="Straight Arrow Connector 12"/>
          <p:cNvCxnSpPr>
            <a:stCxn id="140" idx="0"/>
            <a:endCxn id="135" idx="2"/>
          </p:cNvCxnSpPr>
          <p:nvPr/>
        </p:nvCxnSpPr>
        <p:spPr bwMode="auto">
          <a:xfrm rot="16200000" flipV="1">
            <a:off x="2038033" y="4041935"/>
            <a:ext cx="1021590" cy="87884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127005"/>
            <a:ext cx="6619875" cy="712403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Autonomous Collaborative Search</a:t>
            </a:r>
            <a:r>
              <a:rPr lang="en-US" sz="2400" smtClean="0">
                <a:solidFill>
                  <a:srgbClr val="1E1D5A"/>
                </a:solidFill>
                <a:cs typeface="Chalkboard"/>
              </a:rPr>
              <a:t/>
            </a:r>
            <a:br>
              <a:rPr lang="en-US" sz="2400" smtClean="0">
                <a:solidFill>
                  <a:srgbClr val="1E1D5A"/>
                </a:solidFill>
                <a:cs typeface="Chalkboard"/>
              </a:rPr>
            </a:br>
            <a:r>
              <a:rPr lang="en-US" sz="1800" smtClean="0">
                <a:solidFill>
                  <a:srgbClr val="1E1D5A"/>
                </a:solidFill>
                <a:cs typeface="Chalkboard"/>
              </a:rPr>
              <a:t>2.680 </a:t>
            </a:r>
            <a:r>
              <a:rPr lang="en-US" sz="1800" dirty="0" smtClean="0">
                <a:solidFill>
                  <a:srgbClr val="1E1D5A"/>
                </a:solidFill>
                <a:cs typeface="Chalkboard"/>
              </a:rPr>
              <a:t>Lecture #9</a:t>
            </a:r>
            <a:endParaRPr lang="en-US" sz="1800" b="0" dirty="0">
              <a:solidFill>
                <a:srgbClr val="1E1D5A"/>
              </a:solidFill>
              <a:cs typeface="Chalkboard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719665" y="1134533"/>
            <a:ext cx="348615" cy="396106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280" y="1100666"/>
            <a:ext cx="36300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  <a:latin typeface="Chalkboard"/>
                <a:cs typeface="Chalkboard"/>
              </a:rPr>
              <a:t>Autonomous Collaborative Search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The mine countermeasure problem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The Search Timeline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</a:t>
            </a:r>
            <a:r>
              <a:rPr lang="en-US" sz="1600" dirty="0" err="1" smtClean="0">
                <a:latin typeface="Chalkboard"/>
                <a:cs typeface="Chalkboard"/>
              </a:rPr>
              <a:t>Cyborg</a:t>
            </a:r>
            <a:r>
              <a:rPr lang="en-US" sz="1600" dirty="0" smtClean="0">
                <a:latin typeface="Chalkboard"/>
                <a:cs typeface="Chalkboard"/>
              </a:rPr>
              <a:t> 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3699947"/>
            <a:ext cx="57894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halkboard"/>
                <a:cs typeface="Chalkboard"/>
              </a:rPr>
              <a:t>Simulated Hazard Sensing with the </a:t>
            </a:r>
            <a:r>
              <a:rPr lang="en-US" sz="1800" dirty="0" err="1" smtClean="0">
                <a:latin typeface="Chalkboard"/>
                <a:cs typeface="Chalkboard"/>
              </a:rPr>
              <a:t>uFldHazardSensor</a:t>
            </a:r>
            <a:endParaRPr lang="en-US" sz="1800" dirty="0" smtClean="0">
              <a:latin typeface="Chalkboard"/>
              <a:cs typeface="Chalkboard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MOOS Publish / Subscribe Interface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ROC Curves</a:t>
            </a:r>
          </a:p>
          <a:p>
            <a:r>
              <a:rPr lang="en-US" sz="1600" dirty="0" smtClean="0">
                <a:latin typeface="Chalkboard"/>
                <a:cs typeface="Chalkboard"/>
              </a:rPr>
              <a:t>- Sensor Configuration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2421466"/>
            <a:ext cx="41356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halkboard"/>
                <a:cs typeface="Chalkboard"/>
              </a:rPr>
              <a:t>Lab 09 Preview - collaborative search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Basic problem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Use of </a:t>
            </a:r>
            <a:r>
              <a:rPr lang="en-US" sz="1600" dirty="0" err="1" smtClean="0">
                <a:latin typeface="Chalkboard"/>
                <a:cs typeface="Chalkboard"/>
              </a:rPr>
              <a:t>uFldHazardSensor</a:t>
            </a:r>
            <a:endParaRPr lang="en-US" sz="1600" dirty="0" smtClean="0">
              <a:latin typeface="Chalkboard"/>
              <a:cs typeface="Chalkboard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Teaming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" y="5012281"/>
            <a:ext cx="4160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halkboard"/>
                <a:cs typeface="Chalkboard"/>
              </a:rPr>
              <a:t>Inter-Vehicle Messaging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The </a:t>
            </a:r>
            <a:r>
              <a:rPr lang="en-US" sz="1600" dirty="0" err="1" smtClean="0">
                <a:latin typeface="Chalkboard"/>
                <a:cs typeface="Chalkboard"/>
              </a:rPr>
              <a:t>uFldMessageHandler</a:t>
            </a:r>
            <a:r>
              <a:rPr lang="en-US" sz="1600" dirty="0" smtClean="0">
                <a:latin typeface="Chalkboard"/>
                <a:cs typeface="Chalkboard"/>
              </a:rPr>
              <a:t> MOOS App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Vehicle / </a:t>
            </a:r>
            <a:r>
              <a:rPr lang="en-US" sz="1600" dirty="0" err="1" smtClean="0">
                <a:latin typeface="Chalkboard"/>
                <a:cs typeface="Chalkboard"/>
              </a:rPr>
              <a:t>Shoreside</a:t>
            </a:r>
            <a:r>
              <a:rPr lang="en-US" sz="1600" dirty="0" smtClean="0">
                <a:latin typeface="Chalkboard"/>
                <a:cs typeface="Chalkboard"/>
              </a:rPr>
              <a:t> Topology and Routing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The </a:t>
            </a:r>
            <a:r>
              <a:rPr lang="en-US" sz="1600" dirty="0" err="1" smtClean="0">
                <a:latin typeface="Chalkboard"/>
                <a:cs typeface="Chalkboard"/>
              </a:rPr>
              <a:t>uFldNodeComms</a:t>
            </a:r>
            <a:r>
              <a:rPr lang="en-US" sz="1600" dirty="0" smtClean="0">
                <a:latin typeface="Chalkboard"/>
                <a:cs typeface="Chalkboard"/>
              </a:rPr>
              <a:t> MOOS App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4" y="-2882"/>
            <a:ext cx="7772400" cy="579413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Mine Countermeasures (MCM)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43793" y="1119372"/>
            <a:ext cx="1826250" cy="278121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978657" y="1123436"/>
            <a:ext cx="3045861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723866" y="1123441"/>
            <a:ext cx="1826250" cy="27812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Neutralize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320471" y="1123442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079020" y="1127511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45387" y="1986697"/>
            <a:ext cx="2127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Another way to shorten the timeline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139" name="Down Arrow 138"/>
          <p:cNvSpPr/>
          <p:nvPr/>
        </p:nvSpPr>
        <p:spPr bwMode="auto">
          <a:xfrm>
            <a:off x="2960673" y="1854249"/>
            <a:ext cx="475266" cy="966081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043659" y="2726839"/>
            <a:ext cx="2680188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7475" indent="-117475">
              <a:buFont typeface="Arial"/>
              <a:buChar char="•"/>
            </a:pPr>
            <a:r>
              <a:rPr lang="en-US" sz="1200" dirty="0" smtClean="0">
                <a:latin typeface="Chalkboard"/>
                <a:cs typeface="Chalkboard"/>
              </a:rPr>
              <a:t>Sensor analysis is done on-board the vehicle while it is deployed.</a:t>
            </a:r>
          </a:p>
          <a:p>
            <a:pPr marL="117475" indent="-117475">
              <a:buFont typeface="Arial"/>
              <a:buChar char="•"/>
            </a:pPr>
            <a:r>
              <a:rPr lang="en-US" sz="1200" dirty="0" smtClean="0">
                <a:latin typeface="Chalkboard"/>
                <a:cs typeface="Chalkboard"/>
              </a:rPr>
              <a:t>Automatic Target Recognition</a:t>
            </a:r>
          </a:p>
        </p:txBody>
      </p:sp>
      <p:cxnSp>
        <p:nvCxnSpPr>
          <p:cNvPr id="13" name="Straight Arrow Connector 12"/>
          <p:cNvCxnSpPr>
            <a:stCxn id="140" idx="1"/>
            <a:endCxn id="14" idx="3"/>
          </p:cNvCxnSpPr>
          <p:nvPr/>
        </p:nvCxnSpPr>
        <p:spPr bwMode="auto">
          <a:xfrm rot="10800000" flipV="1">
            <a:off x="2701589" y="3050004"/>
            <a:ext cx="1342071" cy="384843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875338" y="3295787"/>
            <a:ext cx="1826250" cy="278121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3139" y="3920984"/>
            <a:ext cx="1905607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82421" y="4560667"/>
            <a:ext cx="1826250" cy="27812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Neutralize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4090" y="3605789"/>
            <a:ext cx="1849980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69491" y="4564737"/>
            <a:ext cx="1753202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7219" y="4240262"/>
            <a:ext cx="1905607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140" idx="1"/>
            <a:endCxn id="15" idx="3"/>
          </p:cNvCxnSpPr>
          <p:nvPr/>
        </p:nvCxnSpPr>
        <p:spPr bwMode="auto">
          <a:xfrm rot="10800000" flipV="1">
            <a:off x="3118747" y="3050005"/>
            <a:ext cx="924913" cy="1010040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144942" y="2041233"/>
            <a:ext cx="3711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What is needed to make this happen?</a:t>
            </a:r>
            <a:endParaRPr lang="en-US" sz="1600" dirty="0">
              <a:latin typeface="Chalkboard"/>
              <a:cs typeface="Chalkboar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4" y="-2882"/>
            <a:ext cx="7772400" cy="579413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Mine Countermeasures (MCM)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43793" y="1119372"/>
            <a:ext cx="1826250" cy="278121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978657" y="1123436"/>
            <a:ext cx="3045861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723866" y="1123441"/>
            <a:ext cx="1826250" cy="27812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Neutralize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320471" y="1123442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079020" y="1127511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45387" y="1986697"/>
            <a:ext cx="2127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Another way to shorten the timeline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139" name="Down Arrow 138"/>
          <p:cNvSpPr/>
          <p:nvPr/>
        </p:nvSpPr>
        <p:spPr bwMode="auto">
          <a:xfrm>
            <a:off x="2960673" y="1854249"/>
            <a:ext cx="475266" cy="966081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Straight Arrow Connector 12"/>
          <p:cNvCxnSpPr>
            <a:stCxn id="26" idx="1"/>
            <a:endCxn id="15" idx="3"/>
          </p:cNvCxnSpPr>
          <p:nvPr/>
        </p:nvCxnSpPr>
        <p:spPr bwMode="auto">
          <a:xfrm rot="10800000" flipV="1">
            <a:off x="3118746" y="3669863"/>
            <a:ext cx="1365590" cy="390182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875338" y="3295787"/>
            <a:ext cx="1826250" cy="278121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3139" y="3920984"/>
            <a:ext cx="1905607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82421" y="4560667"/>
            <a:ext cx="1826250" cy="27812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Neutralize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4090" y="3605789"/>
            <a:ext cx="1849980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69491" y="4564737"/>
            <a:ext cx="1753202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7219" y="4240262"/>
            <a:ext cx="1905607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26" idx="1"/>
          </p:cNvCxnSpPr>
          <p:nvPr/>
        </p:nvCxnSpPr>
        <p:spPr bwMode="auto">
          <a:xfrm rot="10800000" flipV="1">
            <a:off x="3607346" y="3669862"/>
            <a:ext cx="876990" cy="903435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484336" y="3346697"/>
            <a:ext cx="2680188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7475" indent="-117475">
              <a:buFont typeface="Arial"/>
              <a:buChar char="•"/>
            </a:pPr>
            <a:r>
              <a:rPr lang="en-US" sz="1200" dirty="0" smtClean="0">
                <a:latin typeface="Chalkboard"/>
                <a:cs typeface="Chalkboard"/>
              </a:rPr>
              <a:t>Vehicle mission parameters are updated on the fly, as information becomes available.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44942" y="2041233"/>
            <a:ext cx="3711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What is needed to make this happen?</a:t>
            </a:r>
            <a:endParaRPr lang="en-US" sz="1600" dirty="0">
              <a:latin typeface="Chalkboard"/>
              <a:cs typeface="Chalkboar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4" y="-2882"/>
            <a:ext cx="7772400" cy="579413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Mine Countermeasures (MCM)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43793" y="1119372"/>
            <a:ext cx="1826250" cy="278121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978657" y="1123436"/>
            <a:ext cx="3045861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723866" y="1123441"/>
            <a:ext cx="1826250" cy="27812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Neutralize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320471" y="1123442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079020" y="1127511"/>
            <a:ext cx="598489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45387" y="1986697"/>
            <a:ext cx="2127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Another way to shorten the timeline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139" name="Down Arrow 138"/>
          <p:cNvSpPr/>
          <p:nvPr/>
        </p:nvSpPr>
        <p:spPr bwMode="auto">
          <a:xfrm>
            <a:off x="2960673" y="1854249"/>
            <a:ext cx="475266" cy="966081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043659" y="2726839"/>
            <a:ext cx="2781472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7475" indent="-117475">
              <a:buFont typeface="Arial"/>
              <a:buChar char="•"/>
            </a:pPr>
            <a:r>
              <a:rPr lang="en-US" sz="1200" dirty="0" smtClean="0">
                <a:latin typeface="Chalkboard"/>
                <a:cs typeface="Chalkboard"/>
              </a:rPr>
              <a:t>Sensor analysis is done on-board the vehicle while it is deployed.</a:t>
            </a:r>
          </a:p>
          <a:p>
            <a:pPr marL="117475" indent="-117475">
              <a:buFont typeface="Arial"/>
              <a:buChar char="•"/>
            </a:pPr>
            <a:r>
              <a:rPr lang="en-US" sz="1200" dirty="0" smtClean="0">
                <a:latin typeface="Chalkboard"/>
                <a:cs typeface="Chalkboard"/>
              </a:rPr>
              <a:t>Automatic Target Recognition (ATR)</a:t>
            </a:r>
          </a:p>
        </p:txBody>
      </p:sp>
      <p:cxnSp>
        <p:nvCxnSpPr>
          <p:cNvPr id="13" name="Straight Arrow Connector 12"/>
          <p:cNvCxnSpPr>
            <a:stCxn id="140" idx="1"/>
            <a:endCxn id="14" idx="3"/>
          </p:cNvCxnSpPr>
          <p:nvPr/>
        </p:nvCxnSpPr>
        <p:spPr bwMode="auto">
          <a:xfrm rot="10800000" flipV="1">
            <a:off x="2701589" y="3050004"/>
            <a:ext cx="1342071" cy="384843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875338" y="3295787"/>
            <a:ext cx="1826250" cy="278121"/>
          </a:xfrm>
          <a:prstGeom prst="rect">
            <a:avLst/>
          </a:prstGeom>
          <a:solidFill>
            <a:srgbClr val="008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SCM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3139" y="3920984"/>
            <a:ext cx="1905607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82421" y="4560667"/>
            <a:ext cx="1826250" cy="278121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Neutralize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4090" y="3605789"/>
            <a:ext cx="1849980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69491" y="4564737"/>
            <a:ext cx="1753202" cy="278121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PMA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7219" y="4240262"/>
            <a:ext cx="1905607" cy="278121"/>
          </a:xfrm>
          <a:prstGeom prst="rect">
            <a:avLst/>
          </a:prstGeom>
          <a:solidFill>
            <a:srgbClr val="FF6600">
              <a:alpha val="7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140" idx="1"/>
            <a:endCxn id="15" idx="3"/>
          </p:cNvCxnSpPr>
          <p:nvPr/>
        </p:nvCxnSpPr>
        <p:spPr bwMode="auto">
          <a:xfrm rot="10800000" flipV="1">
            <a:off x="3118747" y="3050005"/>
            <a:ext cx="924913" cy="1010040"/>
          </a:xfrm>
          <a:prstGeom prst="straightConnector1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144942" y="2041233"/>
            <a:ext cx="3711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What is needed to make this happen?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2942" y="3706869"/>
            <a:ext cx="3368658" cy="2246769"/>
          </a:xfrm>
          <a:prstGeom prst="rect">
            <a:avLst/>
          </a:prstGeom>
          <a:noFill/>
          <a:ln w="31750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marL="117475" indent="-117475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On-board ATR is really hard problem.</a:t>
            </a:r>
          </a:p>
          <a:p>
            <a:pPr marL="117475" indent="-117475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To make this scenario work, we are replacing human experts looking at sensor data, with machines.</a:t>
            </a:r>
          </a:p>
          <a:p>
            <a:pPr marL="117475" indent="-117475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consequences of missing a mine are HUGE.</a:t>
            </a:r>
          </a:p>
          <a:p>
            <a:pPr marL="117475" indent="-117475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Currently ATR does not have the full trust of human operators.</a:t>
            </a:r>
          </a:p>
          <a:p>
            <a:pPr marL="117475" indent="-117475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Does this mean we are back to doing PMA completely off-board?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68788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0090"/>
                </a:solidFill>
                <a:latin typeface="Arial"/>
                <a:cs typeface="Arial"/>
              </a:rPr>
              <a:t>Cyborg</a:t>
            </a:r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 Search</a:t>
            </a:r>
            <a:endParaRPr lang="en-US" sz="28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9" y="914400"/>
            <a:ext cx="8273394" cy="1323439"/>
          </a:xfrm>
          <a:prstGeom prst="rect">
            <a:avLst/>
          </a:prstGeom>
          <a:solidFill>
            <a:schemeClr val="bg2">
              <a:alpha val="23000"/>
            </a:schemeClr>
          </a:solidFill>
          <a:ln>
            <a:solidFill>
              <a:schemeClr val="bg2">
                <a:lumMod val="25000"/>
                <a:alpha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sz="1600" dirty="0" smtClean="0"/>
              <a:t>Deploy UUVs with on-board ATR algorithms.</a:t>
            </a:r>
          </a:p>
          <a:p>
            <a:pPr marL="166688" indent="-166688">
              <a:buFont typeface="Arial"/>
              <a:buChar char="•"/>
            </a:pPr>
            <a:r>
              <a:rPr lang="en-US" sz="1600" dirty="0" smtClean="0"/>
              <a:t>Images of candidate targets are transmitted via acomms to gateway node, on to users</a:t>
            </a:r>
          </a:p>
          <a:p>
            <a:pPr marL="166688" indent="-166688">
              <a:buFont typeface="Arial"/>
              <a:buChar char="•"/>
            </a:pPr>
            <a:r>
              <a:rPr lang="en-US" sz="1600" dirty="0" smtClean="0"/>
              <a:t>Humans decide if images are targets or not, or worthy of further investigation</a:t>
            </a:r>
          </a:p>
          <a:p>
            <a:pPr marL="166688" indent="-166688">
              <a:buFont typeface="Arial"/>
              <a:buChar char="•"/>
            </a:pPr>
            <a:r>
              <a:rPr lang="en-US" sz="1600" dirty="0" smtClean="0"/>
              <a:t>Human feedback sent to UUVs, UUVs respond accordingly.</a:t>
            </a:r>
          </a:p>
          <a:p>
            <a:pPr marL="166688" indent="-166688">
              <a:buFont typeface="Arial"/>
              <a:buChar char="•"/>
            </a:pPr>
            <a:r>
              <a:rPr lang="en-US" sz="1600" dirty="0" smtClean="0"/>
              <a:t>Target consensus is achieved before the UUV is recovered – no follow-up deployments </a:t>
            </a:r>
          </a:p>
        </p:txBody>
      </p:sp>
      <p:pic>
        <p:nvPicPr>
          <p:cNvPr id="10" name="Picture 9" descr="scenari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388234"/>
            <a:ext cx="5196491" cy="3962400"/>
          </a:xfrm>
          <a:prstGeom prst="rect">
            <a:avLst/>
          </a:prstGeom>
        </p:spPr>
      </p:pic>
      <p:pic>
        <p:nvPicPr>
          <p:cNvPr id="12" name="Picture 11" descr="kingfisher_fi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32843"/>
            <a:ext cx="1599688" cy="106541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752600" y="3531234"/>
            <a:ext cx="1905000" cy="38100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6705600" y="4674234"/>
            <a:ext cx="703018" cy="49530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ay2511-bf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478" y="3746465"/>
            <a:ext cx="1617751" cy="127964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592667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0090"/>
                </a:solidFill>
                <a:cs typeface="Chalkboard"/>
              </a:rPr>
              <a:t>Cyborg</a:t>
            </a:r>
            <a:r>
              <a:rPr lang="en-US" sz="2800" dirty="0" smtClean="0">
                <a:solidFill>
                  <a:srgbClr val="000090"/>
                </a:solidFill>
                <a:cs typeface="Chalkboard"/>
              </a:rPr>
              <a:t> Search</a:t>
            </a:r>
            <a:endParaRPr lang="en-US" sz="2800" dirty="0">
              <a:solidFill>
                <a:srgbClr val="000090"/>
              </a:solidFill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8264122" cy="1323439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sz="1600" dirty="0" smtClean="0"/>
              <a:t>Deploy UUVs with on-board ATR algorithms.</a:t>
            </a:r>
          </a:p>
          <a:p>
            <a:pPr marL="166688" indent="-166688">
              <a:buFont typeface="Arial"/>
              <a:buChar char="•"/>
            </a:pPr>
            <a:r>
              <a:rPr lang="en-US" sz="1600" dirty="0" smtClean="0"/>
              <a:t>Images of candidate targets are transmitted via acomms to gateway node, on to users</a:t>
            </a:r>
          </a:p>
          <a:p>
            <a:pPr marL="166688" indent="-166688">
              <a:buFont typeface="Arial"/>
              <a:buChar char="•"/>
            </a:pPr>
            <a:r>
              <a:rPr lang="en-US" sz="1600" dirty="0" smtClean="0"/>
              <a:t>Humans decide if images are targets or not, or worthy of further investigation</a:t>
            </a:r>
          </a:p>
          <a:p>
            <a:pPr marL="166688" indent="-166688">
              <a:buFont typeface="Arial"/>
              <a:buChar char="•"/>
            </a:pPr>
            <a:r>
              <a:rPr lang="en-US" sz="1600" dirty="0" smtClean="0"/>
              <a:t>Human feedback sent to UUVs, UUVs respond accordingly.</a:t>
            </a:r>
          </a:p>
          <a:p>
            <a:pPr marL="166688" indent="-166688">
              <a:buFont typeface="Arial"/>
              <a:buChar char="•"/>
            </a:pPr>
            <a:r>
              <a:rPr lang="en-US" sz="1600" dirty="0" smtClean="0"/>
              <a:t>Target consensus is achieved before the UUV is recovered – no follow-up deployments </a:t>
            </a:r>
          </a:p>
        </p:txBody>
      </p:sp>
      <p:pic>
        <p:nvPicPr>
          <p:cNvPr id="9" name="Picture 8" descr="boston_harbsce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8400"/>
            <a:ext cx="8382000" cy="33298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6019800"/>
            <a:ext cx="7713418" cy="338554"/>
          </a:xfrm>
          <a:prstGeom prst="rect">
            <a:avLst/>
          </a:prstGeom>
          <a:solidFill>
            <a:schemeClr val="bg2">
              <a:alpha val="42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sz="1600" dirty="0" smtClean="0"/>
              <a:t>Experiments first in the Charles, then in Boston Harbor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3865"/>
            <a:ext cx="7772400" cy="635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Cyborg Search</a:t>
            </a:r>
            <a:endParaRPr lang="en-US" sz="28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747710"/>
            <a:ext cx="7713418" cy="92333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dirty="0" smtClean="0"/>
              <a:t>The term “</a:t>
            </a:r>
            <a:r>
              <a:rPr lang="en-US" dirty="0" err="1" smtClean="0"/>
              <a:t>cyborg</a:t>
            </a:r>
            <a:r>
              <a:rPr lang="en-US" dirty="0" smtClean="0"/>
              <a:t> search” came from the idea that the sensor-processing system is part machine, part human sensor processing. </a:t>
            </a:r>
          </a:p>
          <a:p>
            <a:pPr marL="166688" indent="-166688">
              <a:buFont typeface="Arial"/>
              <a:buChar char="•"/>
            </a:pPr>
            <a:r>
              <a:rPr lang="en-US" dirty="0" smtClean="0"/>
              <a:t>Motivated by the below relationship:</a:t>
            </a:r>
          </a:p>
        </p:txBody>
      </p:sp>
      <p:pic>
        <p:nvPicPr>
          <p:cNvPr id="4" name="Picture 3" descr="sliding-scale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80" y="1755200"/>
            <a:ext cx="8262820" cy="3572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180" y="5541464"/>
            <a:ext cx="7713418" cy="92333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dirty="0" smtClean="0"/>
              <a:t>Our proposed approach depends on ATR, but not completely</a:t>
            </a:r>
          </a:p>
          <a:p>
            <a:pPr marL="166688" indent="-166688">
              <a:buFont typeface="Arial"/>
              <a:buChar char="•"/>
            </a:pPr>
            <a:r>
              <a:rPr lang="en-US" dirty="0" smtClean="0"/>
              <a:t>Allows for a non-perfect ATR algorithm to be used in an autonomous system similar to the original intended use for ATR algorithms.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13" y="76200"/>
            <a:ext cx="7772400" cy="68788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Incorporating User Feedback</a:t>
            </a:r>
            <a:endParaRPr lang="en-US" sz="28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7713418" cy="830997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sz="1600" dirty="0" smtClean="0"/>
              <a:t>Will depend heavily on the best Acomms possible</a:t>
            </a:r>
          </a:p>
          <a:p>
            <a:pPr marL="166688" indent="-166688">
              <a:buFont typeface="Arial"/>
              <a:buChar char="•"/>
            </a:pPr>
            <a:r>
              <a:rPr lang="en-US" sz="1600" dirty="0" smtClean="0"/>
              <a:t>Will require development of user interface to reported data</a:t>
            </a:r>
          </a:p>
          <a:p>
            <a:pPr marL="166688" indent="-166688">
              <a:buFont typeface="Arial"/>
              <a:buChar char="•"/>
            </a:pPr>
            <a:r>
              <a:rPr lang="en-US" sz="1600" dirty="0" smtClean="0"/>
              <a:t>Will require additional adaptive autonomy on the vehicle</a:t>
            </a:r>
          </a:p>
        </p:txBody>
      </p:sp>
      <p:pic>
        <p:nvPicPr>
          <p:cNvPr id="5" name="Picture 4" descr="topolog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3195"/>
            <a:ext cx="8243557" cy="2737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5334000"/>
            <a:ext cx="3322942" cy="830997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sz="1600" dirty="0" smtClean="0"/>
              <a:t>May want to develop an off-line coordinator to manage feedback from domain experts.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52"/>
            <a:ext cx="8229600" cy="815445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BF9 Marine Sonics </a:t>
            </a:r>
            <a:r>
              <a:rPr lang="en-US" sz="2400" dirty="0" err="1" smtClean="0">
                <a:solidFill>
                  <a:srgbClr val="000090"/>
                </a:solidFill>
              </a:rPr>
              <a:t>Sidescan</a:t>
            </a:r>
            <a:r>
              <a:rPr lang="en-US" sz="2400" dirty="0" smtClean="0">
                <a:solidFill>
                  <a:srgbClr val="000090"/>
                </a:solidFill>
              </a:rPr>
              <a:t> Sonar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On-board Image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939" y="1422400"/>
            <a:ext cx="2827528" cy="2761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93533" y="1392767"/>
            <a:ext cx="5503334" cy="3484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4600" y="4131733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PSK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9217" y="4131733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PSK messages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371600" y="4487333"/>
            <a:ext cx="1837267" cy="1947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46867" y="5240867"/>
            <a:ext cx="5177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Results from May 2011 </a:t>
            </a:r>
            <a:r>
              <a:rPr lang="en-US" dirty="0" err="1" smtClean="0"/>
              <a:t>Bluefin</a:t>
            </a:r>
            <a:r>
              <a:rPr lang="en-US" dirty="0" smtClean="0"/>
              <a:t>/MIT exercise with the BF9</a:t>
            </a:r>
          </a:p>
          <a:p>
            <a:r>
              <a:rPr lang="en-US" dirty="0" smtClean="0"/>
              <a:t>In Boston Harbor.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816800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127005"/>
            <a:ext cx="6619875" cy="712403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  <a:cs typeface="Chalkboard"/>
              </a:rPr>
              <a:t>Autonomous Collaborative Search</a:t>
            </a:r>
            <a:br>
              <a:rPr lang="en-US" sz="2400" dirty="0" smtClean="0">
                <a:solidFill>
                  <a:srgbClr val="000090"/>
                </a:solidFill>
                <a:cs typeface="Chalkboard"/>
              </a:rPr>
            </a:br>
            <a:r>
              <a:rPr lang="en-US" sz="1800" dirty="0" smtClean="0">
                <a:solidFill>
                  <a:srgbClr val="000090"/>
                </a:solidFill>
                <a:cs typeface="Chalkboard"/>
              </a:rPr>
              <a:t>2.680 Lecture #9</a:t>
            </a:r>
            <a:endParaRPr lang="en-US" sz="1800" b="0" dirty="0">
              <a:solidFill>
                <a:srgbClr val="000090"/>
              </a:solidFill>
              <a:cs typeface="Chalkboard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736599" y="2421466"/>
            <a:ext cx="348615" cy="396106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280" y="1100666"/>
            <a:ext cx="36300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halkboard"/>
                <a:cs typeface="Chalkboard"/>
              </a:rPr>
              <a:t>Autonomous Collaborative Search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The mine countermeasure problem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The Search Timeline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</a:t>
            </a:r>
            <a:r>
              <a:rPr lang="en-US" sz="1600" dirty="0" err="1" smtClean="0">
                <a:latin typeface="Chalkboard"/>
                <a:cs typeface="Chalkboard"/>
              </a:rPr>
              <a:t>Cyborg</a:t>
            </a:r>
            <a:r>
              <a:rPr lang="en-US" sz="1600" dirty="0" smtClean="0">
                <a:latin typeface="Chalkboard"/>
                <a:cs typeface="Chalkboard"/>
              </a:rPr>
              <a:t> 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3699947"/>
            <a:ext cx="57894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halkboard"/>
                <a:cs typeface="Chalkboard"/>
              </a:rPr>
              <a:t>Simulated Hazard Sensing with the </a:t>
            </a:r>
            <a:r>
              <a:rPr lang="en-US" sz="1800" dirty="0" err="1" smtClean="0">
                <a:latin typeface="Chalkboard"/>
                <a:cs typeface="Chalkboard"/>
              </a:rPr>
              <a:t>uFldHazardSensor</a:t>
            </a:r>
            <a:endParaRPr lang="en-US" sz="1800" dirty="0" smtClean="0">
              <a:latin typeface="Chalkboard"/>
              <a:cs typeface="Chalkboard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MOOS Publish / Subscribe Interface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ROC Curves</a:t>
            </a:r>
          </a:p>
          <a:p>
            <a:r>
              <a:rPr lang="en-US" sz="1600" dirty="0" smtClean="0">
                <a:latin typeface="Chalkboard"/>
                <a:cs typeface="Chalkboard"/>
              </a:rPr>
              <a:t>- Sensor Configuration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2421466"/>
            <a:ext cx="41356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  <a:latin typeface="Chalkboard"/>
                <a:cs typeface="Chalkboard"/>
              </a:rPr>
              <a:t>Lab 09 Preview - collaborative search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Basic problem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Use of </a:t>
            </a:r>
            <a:r>
              <a:rPr lang="en-US" sz="1600" dirty="0" err="1" smtClean="0">
                <a:latin typeface="Chalkboard"/>
                <a:cs typeface="Chalkboard"/>
              </a:rPr>
              <a:t>uFldHazardSensor</a:t>
            </a:r>
            <a:endParaRPr lang="en-US" sz="1600" dirty="0" smtClean="0">
              <a:latin typeface="Chalkboard"/>
              <a:cs typeface="Chalkboard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Teaming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" y="5012281"/>
            <a:ext cx="4160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halkboard"/>
                <a:cs typeface="Chalkboard"/>
              </a:rPr>
              <a:t>Inter-Vehicle Messaging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The </a:t>
            </a:r>
            <a:r>
              <a:rPr lang="en-US" sz="1600" dirty="0" err="1" smtClean="0">
                <a:latin typeface="Chalkboard"/>
                <a:cs typeface="Chalkboard"/>
              </a:rPr>
              <a:t>uFldMessageHandler</a:t>
            </a:r>
            <a:r>
              <a:rPr lang="en-US" sz="1600" dirty="0" smtClean="0">
                <a:latin typeface="Chalkboard"/>
                <a:cs typeface="Chalkboard"/>
              </a:rPr>
              <a:t> MOOS App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Vehicle / </a:t>
            </a:r>
            <a:r>
              <a:rPr lang="en-US" sz="1600" dirty="0" err="1" smtClean="0">
                <a:latin typeface="Chalkboard"/>
                <a:cs typeface="Chalkboard"/>
              </a:rPr>
              <a:t>Shoreside</a:t>
            </a:r>
            <a:r>
              <a:rPr lang="en-US" sz="1600" dirty="0" smtClean="0">
                <a:latin typeface="Chalkboard"/>
                <a:cs typeface="Chalkboard"/>
              </a:rPr>
              <a:t> Topology and Routing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The </a:t>
            </a:r>
            <a:r>
              <a:rPr lang="en-US" sz="1600" dirty="0" err="1" smtClean="0">
                <a:latin typeface="Chalkboard"/>
                <a:cs typeface="Chalkboard"/>
              </a:rPr>
              <a:t>uFldNodeComms</a:t>
            </a:r>
            <a:r>
              <a:rPr lang="en-US" sz="1600" dirty="0" smtClean="0">
                <a:latin typeface="Chalkboard"/>
                <a:cs typeface="Chalkboard"/>
              </a:rPr>
              <a:t> MOOS App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33868"/>
            <a:ext cx="6619875" cy="651929"/>
          </a:xfrm>
        </p:spPr>
        <p:txBody>
          <a:bodyPr/>
          <a:lstStyle/>
          <a:p>
            <a:r>
              <a:rPr lang="en-US" sz="2800" dirty="0" smtClean="0">
                <a:solidFill>
                  <a:srgbClr val="1E1D5A"/>
                </a:solidFill>
                <a:cs typeface="Chalkboard"/>
              </a:rPr>
              <a:t>Lab 09 Preview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/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1E1D5A"/>
                </a:solidFill>
                <a:cs typeface="Chalkboard"/>
              </a:rPr>
              <a:t>Problem Statement</a:t>
            </a:r>
            <a:endParaRPr lang="en-US" sz="1600" b="0" dirty="0">
              <a:solidFill>
                <a:srgbClr val="1E1D5A"/>
              </a:solidFill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058" y="660380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 Handed out today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 Due March 14th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602" y="1371600"/>
            <a:ext cx="76623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Problem Statement: Search a hazard field given by a convex polygon area, with a set of hazardous objects and set of benign objects:  </a:t>
            </a:r>
          </a:p>
        </p:txBody>
      </p:sp>
      <p:pic>
        <p:nvPicPr>
          <p:cNvPr id="8" name="Picture 7" descr="ufhz_fie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087" y="2052710"/>
            <a:ext cx="4064000" cy="252565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>
            <a:off x="2362200" y="2209800"/>
            <a:ext cx="3369733" cy="2023533"/>
          </a:xfrm>
          <a:custGeom>
            <a:avLst/>
            <a:gdLst>
              <a:gd name="connsiteX0" fmla="*/ 431800 w 3369733"/>
              <a:gd name="connsiteY0" fmla="*/ 524933 h 2023533"/>
              <a:gd name="connsiteX1" fmla="*/ 59267 w 3369733"/>
              <a:gd name="connsiteY1" fmla="*/ 1016000 h 2023533"/>
              <a:gd name="connsiteX2" fmla="*/ 0 w 3369733"/>
              <a:gd name="connsiteY2" fmla="*/ 1667933 h 2023533"/>
              <a:gd name="connsiteX3" fmla="*/ 711200 w 3369733"/>
              <a:gd name="connsiteY3" fmla="*/ 2023533 h 2023533"/>
              <a:gd name="connsiteX4" fmla="*/ 2827867 w 3369733"/>
              <a:gd name="connsiteY4" fmla="*/ 1921933 h 2023533"/>
              <a:gd name="connsiteX5" fmla="*/ 3369733 w 3369733"/>
              <a:gd name="connsiteY5" fmla="*/ 1507067 h 2023533"/>
              <a:gd name="connsiteX6" fmla="*/ 3268133 w 3369733"/>
              <a:gd name="connsiteY6" fmla="*/ 0 h 2023533"/>
              <a:gd name="connsiteX7" fmla="*/ 2116667 w 3369733"/>
              <a:gd name="connsiteY7" fmla="*/ 33867 h 2023533"/>
              <a:gd name="connsiteX8" fmla="*/ 431800 w 3369733"/>
              <a:gd name="connsiteY8" fmla="*/ 524933 h 202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9733" h="2023533">
                <a:moveTo>
                  <a:pt x="431800" y="524933"/>
                </a:moveTo>
                <a:lnTo>
                  <a:pt x="59267" y="1016000"/>
                </a:lnTo>
                <a:lnTo>
                  <a:pt x="0" y="1667933"/>
                </a:lnTo>
                <a:lnTo>
                  <a:pt x="711200" y="2023533"/>
                </a:lnTo>
                <a:lnTo>
                  <a:pt x="2827867" y="1921933"/>
                </a:lnTo>
                <a:lnTo>
                  <a:pt x="3369733" y="1507067"/>
                </a:lnTo>
                <a:lnTo>
                  <a:pt x="3268133" y="0"/>
                </a:lnTo>
                <a:lnTo>
                  <a:pt x="2116667" y="33867"/>
                </a:lnTo>
                <a:lnTo>
                  <a:pt x="431800" y="524933"/>
                </a:lnTo>
                <a:close/>
              </a:path>
            </a:pathLst>
          </a:cu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467" y="2590800"/>
            <a:ext cx="16340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/>
                <a:cs typeface="Chalkboard"/>
              </a:rPr>
              <a:t>You know the polygon region </a:t>
            </a:r>
            <a:endParaRPr lang="en-US" sz="16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464733" y="3395133"/>
            <a:ext cx="897467" cy="203200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714067" y="2082800"/>
            <a:ext cx="208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halkboard"/>
                <a:cs typeface="Chalkboard"/>
              </a:rPr>
              <a:t>You don’t know the location of hazards </a:t>
            </a:r>
            <a:endParaRPr lang="en-US" sz="1600" dirty="0">
              <a:solidFill>
                <a:srgbClr val="008000"/>
              </a:solidFill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7934" y="3031066"/>
            <a:ext cx="208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  <a:latin typeface="Chalkboard"/>
                <a:cs typeface="Chalkboard"/>
              </a:rPr>
              <a:t>You don’t know the location of benign objects </a:t>
            </a:r>
            <a:endParaRPr lang="en-US" sz="1600" dirty="0">
              <a:solidFill>
                <a:srgbClr val="660066"/>
              </a:solidFill>
              <a:latin typeface="Chalkboard"/>
              <a:cs typeface="Chalkboard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10800000">
            <a:off x="5376336" y="2328336"/>
            <a:ext cx="1244596" cy="110064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0800000" flipV="1">
            <a:off x="5317067" y="2531535"/>
            <a:ext cx="1303868" cy="482598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0800000" flipV="1">
            <a:off x="5384800" y="3251200"/>
            <a:ext cx="1337732" cy="254000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0800000" flipV="1">
            <a:off x="4876800" y="3454400"/>
            <a:ext cx="1845732" cy="304800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84202" y="4910667"/>
            <a:ext cx="76623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Your job: Find the location of the hazardous objects while minimizing the false alarms. (We’ll say more about reward functions and optimization)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859"/>
            <a:ext cx="7772400" cy="643471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Mine Countermeasures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rgbClr val="FF6600"/>
                </a:solidFill>
              </a:rPr>
              <a:t>General Description 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43015" y="4106328"/>
            <a:ext cx="8519399" cy="2104231"/>
          </a:xfrm>
          <a:prstGeom prst="parallelogram">
            <a:avLst>
              <a:gd name="adj" fmla="val 51349"/>
            </a:avLst>
          </a:prstGeom>
          <a:solidFill>
            <a:schemeClr val="bg1">
              <a:lumMod val="8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5000" y="2683953"/>
            <a:ext cx="8170333" cy="172155"/>
          </a:xfrm>
          <a:custGeom>
            <a:avLst/>
            <a:gdLst>
              <a:gd name="connsiteX0" fmla="*/ 0 w 8170333"/>
              <a:gd name="connsiteY0" fmla="*/ 93133 h 172155"/>
              <a:gd name="connsiteX1" fmla="*/ 330200 w 8170333"/>
              <a:gd name="connsiteY1" fmla="*/ 93133 h 172155"/>
              <a:gd name="connsiteX2" fmla="*/ 1126067 w 8170333"/>
              <a:gd name="connsiteY2" fmla="*/ 93133 h 172155"/>
              <a:gd name="connsiteX3" fmla="*/ 2362200 w 8170333"/>
              <a:gd name="connsiteY3" fmla="*/ 59267 h 172155"/>
              <a:gd name="connsiteX4" fmla="*/ 3810000 w 8170333"/>
              <a:gd name="connsiteY4" fmla="*/ 101600 h 172155"/>
              <a:gd name="connsiteX5" fmla="*/ 5164667 w 8170333"/>
              <a:gd name="connsiteY5" fmla="*/ 169333 h 172155"/>
              <a:gd name="connsiteX6" fmla="*/ 6070600 w 8170333"/>
              <a:gd name="connsiteY6" fmla="*/ 118533 h 172155"/>
              <a:gd name="connsiteX7" fmla="*/ 7484533 w 8170333"/>
              <a:gd name="connsiteY7" fmla="*/ 0 h 172155"/>
              <a:gd name="connsiteX8" fmla="*/ 8170333 w 8170333"/>
              <a:gd name="connsiteY8" fmla="*/ 25400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33" h="172155">
                <a:moveTo>
                  <a:pt x="0" y="93133"/>
                </a:moveTo>
                <a:lnTo>
                  <a:pt x="330200" y="93133"/>
                </a:lnTo>
                <a:cubicBezTo>
                  <a:pt x="517878" y="93133"/>
                  <a:pt x="787400" y="98777"/>
                  <a:pt x="1126067" y="93133"/>
                </a:cubicBezTo>
                <a:cubicBezTo>
                  <a:pt x="1464734" y="87489"/>
                  <a:pt x="1914878" y="57856"/>
                  <a:pt x="2362200" y="59267"/>
                </a:cubicBezTo>
                <a:cubicBezTo>
                  <a:pt x="2809522" y="60678"/>
                  <a:pt x="3342922" y="83256"/>
                  <a:pt x="3810000" y="101600"/>
                </a:cubicBezTo>
                <a:cubicBezTo>
                  <a:pt x="4277078" y="119944"/>
                  <a:pt x="4787900" y="166511"/>
                  <a:pt x="5164667" y="169333"/>
                </a:cubicBezTo>
                <a:cubicBezTo>
                  <a:pt x="5541434" y="172155"/>
                  <a:pt x="5683956" y="146755"/>
                  <a:pt x="6070600" y="118533"/>
                </a:cubicBezTo>
                <a:cubicBezTo>
                  <a:pt x="6457244" y="90311"/>
                  <a:pt x="7134578" y="15522"/>
                  <a:pt x="7484533" y="0"/>
                </a:cubicBezTo>
                <a:lnTo>
                  <a:pt x="8170333" y="25400"/>
                </a:lnTo>
              </a:path>
            </a:pathLst>
          </a:custGeom>
          <a:ln w="9525">
            <a:solidFill>
              <a:srgbClr val="000090"/>
            </a:solidFill>
          </a:ln>
          <a:effectLst>
            <a:outerShdw blurRad="111125" dist="50800" dir="5400000" sx="98000" sy="98000" rotWithShape="0">
              <a:srgbClr val="000000">
                <a:alpha val="84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33"/>
          <p:cNvGrpSpPr/>
          <p:nvPr/>
        </p:nvGrpSpPr>
        <p:grpSpPr>
          <a:xfrm>
            <a:off x="3362220" y="3921234"/>
            <a:ext cx="300779" cy="85920"/>
            <a:chOff x="3015073" y="3436554"/>
            <a:chExt cx="300779" cy="85920"/>
          </a:xfrm>
        </p:grpSpPr>
        <p:sp>
          <p:nvSpPr>
            <p:cNvPr id="8" name="Rounded Rectangle 7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2091280" y="3964481"/>
            <a:ext cx="1210734" cy="922848"/>
          </a:xfrm>
          <a:custGeom>
            <a:avLst/>
            <a:gdLst>
              <a:gd name="connsiteX0" fmla="*/ 1210734 w 1210734"/>
              <a:gd name="connsiteY0" fmla="*/ 0 h 1557867"/>
              <a:gd name="connsiteX1" fmla="*/ 668867 w 1210734"/>
              <a:gd name="connsiteY1" fmla="*/ 143933 h 1557867"/>
              <a:gd name="connsiteX2" fmla="*/ 736600 w 1210734"/>
              <a:gd name="connsiteY2" fmla="*/ 711200 h 1557867"/>
              <a:gd name="connsiteX3" fmla="*/ 0 w 1210734"/>
              <a:gd name="connsiteY3" fmla="*/ 1557867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34" h="1557867">
                <a:moveTo>
                  <a:pt x="1210734" y="0"/>
                </a:moveTo>
                <a:cubicBezTo>
                  <a:pt x="979311" y="12700"/>
                  <a:pt x="747889" y="25400"/>
                  <a:pt x="668867" y="143933"/>
                </a:cubicBezTo>
                <a:cubicBezTo>
                  <a:pt x="589845" y="262466"/>
                  <a:pt x="848078" y="475544"/>
                  <a:pt x="736600" y="711200"/>
                </a:cubicBezTo>
                <a:cubicBezTo>
                  <a:pt x="625122" y="946856"/>
                  <a:pt x="0" y="1557867"/>
                  <a:pt x="0" y="1557867"/>
                </a:cubicBezTo>
              </a:path>
            </a:pathLst>
          </a:cu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44"/>
          <p:cNvGrpSpPr/>
          <p:nvPr/>
        </p:nvGrpSpPr>
        <p:grpSpPr>
          <a:xfrm flipH="1">
            <a:off x="5504270" y="4317079"/>
            <a:ext cx="300779" cy="85920"/>
            <a:chOff x="3015073" y="3436554"/>
            <a:chExt cx="300779" cy="85920"/>
          </a:xfrm>
        </p:grpSpPr>
        <p:sp>
          <p:nvSpPr>
            <p:cNvPr id="12" name="Rounded Rectangle 11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 rot="21159721" flipV="1">
            <a:off x="5925135" y="4310823"/>
            <a:ext cx="1156545" cy="548943"/>
          </a:xfrm>
          <a:custGeom>
            <a:avLst/>
            <a:gdLst>
              <a:gd name="connsiteX0" fmla="*/ 1210734 w 1210734"/>
              <a:gd name="connsiteY0" fmla="*/ 0 h 1557867"/>
              <a:gd name="connsiteX1" fmla="*/ 668867 w 1210734"/>
              <a:gd name="connsiteY1" fmla="*/ 143933 h 1557867"/>
              <a:gd name="connsiteX2" fmla="*/ 736600 w 1210734"/>
              <a:gd name="connsiteY2" fmla="*/ 711200 h 1557867"/>
              <a:gd name="connsiteX3" fmla="*/ 0 w 1210734"/>
              <a:gd name="connsiteY3" fmla="*/ 1557867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34" h="1557867">
                <a:moveTo>
                  <a:pt x="1210734" y="0"/>
                </a:moveTo>
                <a:cubicBezTo>
                  <a:pt x="979311" y="12700"/>
                  <a:pt x="747889" y="25400"/>
                  <a:pt x="668867" y="143933"/>
                </a:cubicBezTo>
                <a:cubicBezTo>
                  <a:pt x="589845" y="262466"/>
                  <a:pt x="848078" y="475544"/>
                  <a:pt x="736600" y="711200"/>
                </a:cubicBezTo>
                <a:cubicBezTo>
                  <a:pt x="625122" y="946856"/>
                  <a:pt x="0" y="1557867"/>
                  <a:pt x="0" y="1557867"/>
                </a:cubicBezTo>
              </a:path>
            </a:pathLst>
          </a:cu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66809" y="55456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1341" y="5770037"/>
            <a:ext cx="177800" cy="127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33442" y="4775204"/>
            <a:ext cx="177800" cy="127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407360" y="2570140"/>
            <a:ext cx="128016" cy="1588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22"/>
          <p:cNvGrpSpPr/>
          <p:nvPr/>
        </p:nvGrpSpPr>
        <p:grpSpPr>
          <a:xfrm rot="18085405">
            <a:off x="3499465" y="2193203"/>
            <a:ext cx="169724" cy="306240"/>
            <a:chOff x="3547532" y="5164667"/>
            <a:chExt cx="270596" cy="389466"/>
          </a:xfrm>
        </p:grpSpPr>
        <p:sp>
          <p:nvSpPr>
            <p:cNvPr id="20" name="Freeform 19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rapezoid 22"/>
          <p:cNvSpPr/>
          <p:nvPr/>
        </p:nvSpPr>
        <p:spPr bwMode="auto">
          <a:xfrm flipV="1">
            <a:off x="3293577" y="2692400"/>
            <a:ext cx="745066" cy="118533"/>
          </a:xfrm>
          <a:prstGeom prst="trapezoid">
            <a:avLst>
              <a:gd name="adj" fmla="val 43095"/>
            </a:avLst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95140" y="2633139"/>
            <a:ext cx="270934" cy="59267"/>
          </a:xfrm>
          <a:prstGeom prst="rect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07087" y="57488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59487" y="53932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5142" y="52154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17820" y="5596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70220" y="5240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45275" y="50122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5553" y="5215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37953" y="4859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8" y="4682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68834" y="5063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48686" y="4707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56008" y="4969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44142" y="48006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37971" y="4758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64275" y="459740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04553" y="48006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56953" y="44449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22608" y="42672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87834" y="4648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67686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75008" y="4555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25076" y="54356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70154" y="5460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45209" y="52324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85487" y="54356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37887" y="5079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03542" y="49022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30101" y="53594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48620" y="49275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5942" y="51900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4076" y="502073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37905" y="497838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64209" y="481753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04487" y="5020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56887" y="466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722542" y="448733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87768" y="48683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20" y="4512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74942" y="47752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88286" y="5808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640686" y="554565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56019" y="5427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41819" y="5367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707474" y="5190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72700" y="5571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52552" y="5215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59874" y="5477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41837" y="5266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91700" y="5156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28072" y="5063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735701" y="50292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854220" y="45973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261542" y="48598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3368" y="45381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73220" y="41825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56635" y="4639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75154" y="42079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882476" y="44704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314302" y="41486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614354" y="42587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724421" y="46143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841076" y="542713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67635" y="58843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586154" y="545251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93476" y="57150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25302" y="53932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51420" y="6036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90568" y="59774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470420" y="56218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17088" y="5587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427155" y="59435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76886" y="59520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16034" y="58928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752621" y="585892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531554" y="593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370702" y="58758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107289" y="5841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527820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366968" y="423334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103555" y="419945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22"/>
          <p:cNvGrpSpPr/>
          <p:nvPr/>
        </p:nvGrpSpPr>
        <p:grpSpPr>
          <a:xfrm rot="14989688">
            <a:off x="5360798" y="3958018"/>
            <a:ext cx="210714" cy="319200"/>
            <a:chOff x="3547532" y="5164667"/>
            <a:chExt cx="270596" cy="389466"/>
          </a:xfrm>
        </p:grpSpPr>
        <p:sp>
          <p:nvSpPr>
            <p:cNvPr id="106" name="Freeform 105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22"/>
          <p:cNvGrpSpPr/>
          <p:nvPr/>
        </p:nvGrpSpPr>
        <p:grpSpPr>
          <a:xfrm rot="16805747">
            <a:off x="3464265" y="3532857"/>
            <a:ext cx="210714" cy="319200"/>
            <a:chOff x="3547532" y="5164667"/>
            <a:chExt cx="270596" cy="389466"/>
          </a:xfrm>
        </p:grpSpPr>
        <p:sp>
          <p:nvSpPr>
            <p:cNvPr id="110" name="Freeform 109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222"/>
          <p:cNvGrpSpPr/>
          <p:nvPr/>
        </p:nvGrpSpPr>
        <p:grpSpPr>
          <a:xfrm rot="5400000">
            <a:off x="3557396" y="2838584"/>
            <a:ext cx="210714" cy="319200"/>
            <a:chOff x="3547532" y="5164667"/>
            <a:chExt cx="270596" cy="389466"/>
          </a:xfrm>
        </p:grpSpPr>
        <p:sp>
          <p:nvSpPr>
            <p:cNvPr id="114" name="Freeform 113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46819" y="882659"/>
            <a:ext cx="8089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/>
              <a:buChar char="•"/>
            </a:pPr>
            <a:r>
              <a:rPr lang="en-US" sz="1500" i="1" dirty="0" smtClean="0">
                <a:latin typeface="Chalkboard"/>
                <a:cs typeface="Chalkboard"/>
              </a:rPr>
              <a:t>Mine Countermeasures (MCM) </a:t>
            </a:r>
            <a:r>
              <a:rPr lang="en-US" sz="1500" dirty="0" smtClean="0">
                <a:latin typeface="Chalkboard"/>
                <a:cs typeface="Chalkboard"/>
              </a:rPr>
              <a:t>is the general problem of finding and neutralizing sea mines in an given area of operation.. </a:t>
            </a:r>
          </a:p>
        </p:txBody>
      </p:sp>
      <p:sp>
        <p:nvSpPr>
          <p:cNvPr id="119" name="Trapezoid 118"/>
          <p:cNvSpPr/>
          <p:nvPr/>
        </p:nvSpPr>
        <p:spPr bwMode="auto">
          <a:xfrm>
            <a:off x="5474816" y="4382254"/>
            <a:ext cx="291761" cy="337537"/>
          </a:xfrm>
          <a:prstGeom prst="trapezoid">
            <a:avLst/>
          </a:prstGeom>
          <a:solidFill>
            <a:srgbClr val="00005A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0" name="Trapezoid 119"/>
          <p:cNvSpPr/>
          <p:nvPr/>
        </p:nvSpPr>
        <p:spPr bwMode="auto">
          <a:xfrm>
            <a:off x="3390379" y="3985443"/>
            <a:ext cx="291761" cy="337537"/>
          </a:xfrm>
          <a:prstGeom prst="trapezoid">
            <a:avLst/>
          </a:prstGeom>
          <a:solidFill>
            <a:srgbClr val="00005A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25401"/>
            <a:ext cx="6619875" cy="694262"/>
          </a:xfrm>
        </p:spPr>
        <p:txBody>
          <a:bodyPr/>
          <a:lstStyle/>
          <a:p>
            <a:r>
              <a:rPr lang="en-US" sz="2800" dirty="0" smtClean="0">
                <a:solidFill>
                  <a:srgbClr val="1E1D5A"/>
                </a:solidFill>
                <a:cs typeface="Chalkboard"/>
              </a:rPr>
              <a:t>Lab 09 Preview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/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1E1D5A"/>
                </a:solidFill>
                <a:cs typeface="Chalkboard"/>
              </a:rPr>
              <a:t>Hazard Sensor</a:t>
            </a:r>
            <a:endParaRPr lang="en-US" sz="1600" b="0" dirty="0">
              <a:solidFill>
                <a:srgbClr val="1E1D5A"/>
              </a:solidFill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668" y="1066800"/>
            <a:ext cx="7662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 In this lab we will use the </a:t>
            </a:r>
            <a:r>
              <a:rPr lang="en-US" sz="1600" dirty="0" err="1" smtClean="0">
                <a:solidFill>
                  <a:srgbClr val="FF6600"/>
                </a:solidFill>
                <a:latin typeface="Chalkboard"/>
                <a:cs typeface="Chalkboard"/>
              </a:rPr>
              <a:t>uFldHazardSensor</a:t>
            </a:r>
            <a:r>
              <a:rPr lang="en-US" sz="1600" dirty="0" smtClean="0">
                <a:latin typeface="Chalkboard"/>
                <a:cs typeface="Chalkboard"/>
              </a:rPr>
              <a:t> MOOS App.</a:t>
            </a:r>
          </a:p>
        </p:txBody>
      </p:sp>
      <p:pic>
        <p:nvPicPr>
          <p:cNvPr id="18" name="Picture 17" descr="ufhz_swath_wi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17" y="1694071"/>
            <a:ext cx="5035550" cy="18661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8068" y="4241799"/>
            <a:ext cx="7662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 The </a:t>
            </a:r>
            <a:r>
              <a:rPr lang="en-US" sz="1600" dirty="0" err="1" smtClean="0">
                <a:latin typeface="Chalkboard"/>
                <a:cs typeface="Chalkboard"/>
              </a:rPr>
              <a:t>uFldHazardSensor</a:t>
            </a:r>
            <a:r>
              <a:rPr lang="en-US" sz="1600" dirty="0" smtClean="0">
                <a:latin typeface="Chalkboard"/>
                <a:cs typeface="Chalkboard"/>
              </a:rPr>
              <a:t> is a simulated detection and classification sensor.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 It runs on the </a:t>
            </a:r>
            <a:r>
              <a:rPr lang="en-US" sz="1600" dirty="0" err="1" smtClean="0">
                <a:latin typeface="Chalkboard"/>
                <a:cs typeface="Chalkboard"/>
              </a:rPr>
              <a:t>shoreside</a:t>
            </a:r>
            <a:r>
              <a:rPr lang="en-US" sz="1600" dirty="0" smtClean="0">
                <a:latin typeface="Chalkboard"/>
                <a:cs typeface="Chalkboard"/>
              </a:rPr>
              <a:t> MOOS community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 The user has configuration options trading off area coverage vs. accuracy.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25401"/>
            <a:ext cx="6619875" cy="694262"/>
          </a:xfrm>
        </p:spPr>
        <p:txBody>
          <a:bodyPr/>
          <a:lstStyle/>
          <a:p>
            <a:r>
              <a:rPr lang="en-US" sz="2800" dirty="0" smtClean="0">
                <a:solidFill>
                  <a:srgbClr val="1E1D5A"/>
                </a:solidFill>
                <a:cs typeface="Chalkboard"/>
              </a:rPr>
              <a:t>Lab 09 Preview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/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1E1D5A"/>
                </a:solidFill>
                <a:cs typeface="Chalkboard"/>
              </a:rPr>
              <a:t>Teaming</a:t>
            </a:r>
            <a:endParaRPr lang="en-US" sz="1600" b="0" dirty="0">
              <a:solidFill>
                <a:srgbClr val="1E1D5A"/>
              </a:solidFill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1752600"/>
            <a:ext cx="76623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 In Lab 09, you are allowed to work in teams of 2. 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 By the end of this afternoon’s lab you should have identified a partner.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127005"/>
            <a:ext cx="6619875" cy="712403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  <a:cs typeface="Chalkboard"/>
              </a:rPr>
              <a:t>Autonomous Collaborative Search</a:t>
            </a:r>
            <a:br>
              <a:rPr lang="en-US" sz="2400" dirty="0" smtClean="0">
                <a:solidFill>
                  <a:srgbClr val="000090"/>
                </a:solidFill>
                <a:cs typeface="Chalkboard"/>
              </a:rPr>
            </a:br>
            <a:r>
              <a:rPr lang="en-US" sz="1800" dirty="0" smtClean="0">
                <a:solidFill>
                  <a:srgbClr val="000090"/>
                </a:solidFill>
                <a:cs typeface="Chalkboard"/>
              </a:rPr>
              <a:t>2.680 Lecture #9</a:t>
            </a:r>
            <a:endParaRPr lang="en-US" sz="1800" b="0" dirty="0">
              <a:solidFill>
                <a:srgbClr val="000090"/>
              </a:solidFill>
              <a:cs typeface="Chalkboard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51933" y="3708400"/>
            <a:ext cx="348615" cy="396106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280" y="1100666"/>
            <a:ext cx="36300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halkboard"/>
                <a:cs typeface="Chalkboard"/>
              </a:rPr>
              <a:t>Autonomous Collaborative Search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The mine countermeasure problem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The Search Timeline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</a:t>
            </a:r>
            <a:r>
              <a:rPr lang="en-US" sz="1600" dirty="0" err="1" smtClean="0">
                <a:latin typeface="Chalkboard"/>
                <a:cs typeface="Chalkboard"/>
              </a:rPr>
              <a:t>Cyborg</a:t>
            </a:r>
            <a:r>
              <a:rPr lang="en-US" sz="1600" dirty="0" smtClean="0">
                <a:latin typeface="Chalkboard"/>
                <a:cs typeface="Chalkboard"/>
              </a:rPr>
              <a:t> 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3699947"/>
            <a:ext cx="57894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  <a:latin typeface="Chalkboard"/>
                <a:cs typeface="Chalkboard"/>
              </a:rPr>
              <a:t>Simulated Hazard Sensing with the </a:t>
            </a:r>
            <a:r>
              <a:rPr lang="en-US" sz="1800" dirty="0" err="1" smtClean="0">
                <a:solidFill>
                  <a:srgbClr val="008000"/>
                </a:solidFill>
                <a:latin typeface="Chalkboard"/>
                <a:cs typeface="Chalkboard"/>
              </a:rPr>
              <a:t>uFldHazardSensor</a:t>
            </a:r>
            <a:endParaRPr lang="en-US" sz="1800" dirty="0" smtClean="0">
              <a:solidFill>
                <a:srgbClr val="008000"/>
              </a:solidFill>
              <a:latin typeface="Chalkboard"/>
              <a:cs typeface="Chalkboard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MOOS Publish / Subscribe Interface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ROC Curves</a:t>
            </a:r>
          </a:p>
          <a:p>
            <a:r>
              <a:rPr lang="en-US" sz="1600" dirty="0" smtClean="0">
                <a:latin typeface="Chalkboard"/>
                <a:cs typeface="Chalkboard"/>
              </a:rPr>
              <a:t>- Sensor Configuration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2421466"/>
            <a:ext cx="41356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halkboard"/>
                <a:cs typeface="Chalkboard"/>
              </a:rPr>
              <a:t>Lab 09 Preview - collaborative search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Basic problem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Use of </a:t>
            </a:r>
            <a:r>
              <a:rPr lang="en-US" sz="1600" dirty="0" err="1" smtClean="0">
                <a:latin typeface="Chalkboard"/>
                <a:cs typeface="Chalkboard"/>
              </a:rPr>
              <a:t>uFldHazardSensor</a:t>
            </a:r>
            <a:endParaRPr lang="en-US" sz="1600" dirty="0" smtClean="0">
              <a:latin typeface="Chalkboard"/>
              <a:cs typeface="Chalkboard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Teaming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" y="5012281"/>
            <a:ext cx="4160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halkboard"/>
                <a:cs typeface="Chalkboard"/>
              </a:rPr>
              <a:t>Inter-Vehicle Messaging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The </a:t>
            </a:r>
            <a:r>
              <a:rPr lang="en-US" sz="1600" dirty="0" err="1" smtClean="0">
                <a:latin typeface="Chalkboard"/>
                <a:cs typeface="Chalkboard"/>
              </a:rPr>
              <a:t>uFldMessageHandler</a:t>
            </a:r>
            <a:r>
              <a:rPr lang="en-US" sz="1600" dirty="0" smtClean="0">
                <a:latin typeface="Chalkboard"/>
                <a:cs typeface="Chalkboard"/>
              </a:rPr>
              <a:t> MOOS App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Vehicle / </a:t>
            </a:r>
            <a:r>
              <a:rPr lang="en-US" sz="1600" dirty="0" err="1" smtClean="0">
                <a:latin typeface="Chalkboard"/>
                <a:cs typeface="Chalkboard"/>
              </a:rPr>
              <a:t>Shoreside</a:t>
            </a:r>
            <a:r>
              <a:rPr lang="en-US" sz="1600" dirty="0" smtClean="0">
                <a:latin typeface="Chalkboard"/>
                <a:cs typeface="Chalkboard"/>
              </a:rPr>
              <a:t> Topology and Routing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The </a:t>
            </a:r>
            <a:r>
              <a:rPr lang="en-US" sz="1600" dirty="0" err="1" smtClean="0">
                <a:latin typeface="Chalkboard"/>
                <a:cs typeface="Chalkboard"/>
              </a:rPr>
              <a:t>uFldNodeComms</a:t>
            </a:r>
            <a:r>
              <a:rPr lang="en-US" sz="1600" dirty="0" smtClean="0">
                <a:latin typeface="Chalkboard"/>
                <a:cs typeface="Chalkboard"/>
              </a:rPr>
              <a:t> MOOS App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216849" y="127000"/>
            <a:ext cx="6619875" cy="610808"/>
          </a:xfrm>
        </p:spPr>
        <p:txBody>
          <a:bodyPr/>
          <a:lstStyle/>
          <a:p>
            <a:r>
              <a:rPr lang="en-US" sz="2200" dirty="0" smtClean="0">
                <a:solidFill>
                  <a:srgbClr val="1E1D5A"/>
                </a:solidFill>
                <a:cs typeface="Chalkboard"/>
              </a:rPr>
              <a:t>The </a:t>
            </a:r>
            <a:r>
              <a:rPr lang="en-US" sz="2200" dirty="0" err="1" smtClean="0">
                <a:solidFill>
                  <a:srgbClr val="1E1D5A"/>
                </a:solidFill>
                <a:cs typeface="Chalkboard"/>
              </a:rPr>
              <a:t>uFldHazardSensor</a:t>
            </a:r>
            <a:r>
              <a:rPr lang="en-US" sz="2200" dirty="0" smtClean="0">
                <a:solidFill>
                  <a:srgbClr val="1E1D5A"/>
                </a:solidFill>
                <a:cs typeface="Chalkboard"/>
              </a:rPr>
              <a:t> MOOS App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/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800" dirty="0" smtClean="0">
                <a:solidFill>
                  <a:srgbClr val="FF6600"/>
                </a:solidFill>
                <a:cs typeface="Chalkboard"/>
              </a:rPr>
              <a:t>Introduction</a:t>
            </a:r>
            <a:endParaRPr lang="en-US" sz="1800" b="0" dirty="0">
              <a:solidFill>
                <a:srgbClr val="FF6600"/>
              </a:solidFill>
              <a:cs typeface="Chalkboard"/>
            </a:endParaRPr>
          </a:p>
        </p:txBody>
      </p:sp>
      <p:pic>
        <p:nvPicPr>
          <p:cNvPr id="4" name="Picture 3" descr="ufhz_swath_wi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732" y="1265766"/>
            <a:ext cx="5563002" cy="206163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2768584" y="4318013"/>
            <a:ext cx="3352816" cy="1515533"/>
          </a:xfrm>
          <a:prstGeom prst="roundRect">
            <a:avLst>
              <a:gd name="adj" fmla="val 325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005A">
                <a:alpha val="5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4916" y="4377280"/>
            <a:ext cx="1633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uFldHazardSensor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3" y="4224880"/>
            <a:ext cx="1449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latin typeface="Chalkboard"/>
                <a:cs typeface="Chalkboard"/>
              </a:rPr>
              <a:t>Subscriptions:</a:t>
            </a:r>
            <a:endParaRPr lang="en-US" sz="1600" dirty="0">
              <a:solidFill>
                <a:srgbClr val="FF6600"/>
              </a:solidFill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4809080"/>
            <a:ext cx="2083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ourier"/>
                <a:cs typeface="Courier"/>
              </a:rPr>
              <a:t>NODE_REPORT</a:t>
            </a:r>
          </a:p>
          <a:p>
            <a:pPr algn="r"/>
            <a:r>
              <a:rPr lang="en-US" sz="1200" dirty="0" smtClean="0">
                <a:latin typeface="Courier"/>
                <a:cs typeface="Courier"/>
              </a:rPr>
              <a:t>UHZ_CONFIG_REQUEST</a:t>
            </a:r>
          </a:p>
          <a:p>
            <a:pPr algn="r"/>
            <a:r>
              <a:rPr lang="en-US" sz="1200" dirty="0" smtClean="0">
                <a:latin typeface="Courier"/>
                <a:cs typeface="Courier"/>
              </a:rPr>
              <a:t>UHZ_SENSOR_REQUEST</a:t>
            </a:r>
          </a:p>
          <a:p>
            <a:pPr algn="r"/>
            <a:r>
              <a:rPr lang="en-US" sz="1200" dirty="0" smtClean="0">
                <a:latin typeface="Courier"/>
                <a:cs typeface="Courier"/>
              </a:rPr>
              <a:t>UHZ_CLASSIFY_REQUEST</a:t>
            </a:r>
          </a:p>
          <a:p>
            <a:pPr algn="r"/>
            <a:endParaRPr lang="en-US" sz="1200" dirty="0">
              <a:latin typeface="Courier"/>
              <a:cs typeface="Courier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074317" y="5075780"/>
            <a:ext cx="685800" cy="0"/>
          </a:xfrm>
          <a:prstGeom prst="line">
            <a:avLst/>
          </a:prstGeom>
          <a:solidFill>
            <a:srgbClr val="00005A"/>
          </a:solidFill>
          <a:ln w="41275" cap="flat" cmpd="sng" algn="ctr">
            <a:solidFill>
              <a:srgbClr val="00005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570133" y="4224880"/>
            <a:ext cx="1310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latin typeface="Chalkboard"/>
                <a:cs typeface="Chalkboard"/>
              </a:rPr>
              <a:t>Publications:</a:t>
            </a:r>
            <a:endParaRPr lang="en-US" sz="1600" dirty="0">
              <a:solidFill>
                <a:srgbClr val="FF6600"/>
              </a:solidFill>
              <a:latin typeface="Chalkboard"/>
              <a:cs typeface="Chalkboar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2326" y="4724410"/>
            <a:ext cx="2585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UHZ_DETECTION_REPORT</a:t>
            </a:r>
            <a:r>
              <a:rPr lang="en-US" sz="1200" dirty="0" smtClean="0">
                <a:solidFill>
                  <a:srgbClr val="008000"/>
                </a:solidFill>
                <a:latin typeface="Courier"/>
                <a:cs typeface="Courier"/>
              </a:rPr>
              <a:t>_HENRY</a:t>
            </a:r>
          </a:p>
          <a:p>
            <a:r>
              <a:rPr lang="en-US" sz="1200" dirty="0" smtClean="0">
                <a:latin typeface="Courier"/>
                <a:cs typeface="Courier"/>
              </a:rPr>
              <a:t>UHZ_HAZARD_REPORT</a:t>
            </a:r>
            <a:r>
              <a:rPr lang="en-US" sz="1200" dirty="0" smtClean="0">
                <a:solidFill>
                  <a:srgbClr val="008000"/>
                </a:solidFill>
                <a:latin typeface="Courier"/>
                <a:cs typeface="Courier"/>
              </a:rPr>
              <a:t>_HENRY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VIEW_CIRCLE  </a:t>
            </a:r>
          </a:p>
          <a:p>
            <a:r>
              <a:rPr lang="en-US" sz="1200" dirty="0" smtClean="0">
                <a:latin typeface="Courier"/>
                <a:cs typeface="Courier"/>
              </a:rPr>
              <a:t>VIEW_MARKER</a:t>
            </a:r>
          </a:p>
          <a:p>
            <a:r>
              <a:rPr lang="en-US" sz="1200" dirty="0" smtClean="0">
                <a:latin typeface="Courier"/>
                <a:cs typeface="Courier"/>
              </a:rPr>
              <a:t>VIEW_POLYGON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0334" y="4800610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sz="1200" dirty="0" smtClean="0">
                <a:latin typeface="Chalkboard"/>
                <a:cs typeface="Chalkboard"/>
              </a:rPr>
              <a:t>Iterate()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latin typeface="Chalkboard"/>
                <a:cs typeface="Chalkboard"/>
              </a:rPr>
              <a:t>Where is the vehicle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latin typeface="Chalkboard"/>
                <a:cs typeface="Chalkboard"/>
              </a:rPr>
              <a:t>What objects are in its sensor field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latin typeface="Chalkboard"/>
                <a:cs typeface="Chalkboard"/>
              </a:rPr>
              <a:t>Roll the dice, determine output</a:t>
            </a:r>
            <a:endParaRPr lang="en-US" sz="1200" dirty="0">
              <a:latin typeface="Chalkboard"/>
              <a:cs typeface="Chalkboar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216849" y="127000"/>
            <a:ext cx="6619875" cy="610808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The </a:t>
            </a:r>
            <a:r>
              <a:rPr lang="en-US" sz="2400" dirty="0" err="1" smtClean="0">
                <a:solidFill>
                  <a:srgbClr val="1E1D5A"/>
                </a:solidFill>
                <a:cs typeface="Chalkboard"/>
              </a:rPr>
              <a:t>uFldHazardSensor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 MOOS App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800" dirty="0" smtClean="0">
                <a:solidFill>
                  <a:srgbClr val="FF6600"/>
                </a:solidFill>
                <a:cs typeface="Chalkboard"/>
              </a:rPr>
              <a:t>The Hazard Field</a:t>
            </a:r>
            <a:endParaRPr lang="en-US" sz="18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768584" y="4318013"/>
            <a:ext cx="3352816" cy="1515533"/>
          </a:xfrm>
          <a:prstGeom prst="roundRect">
            <a:avLst>
              <a:gd name="adj" fmla="val 325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005A">
                <a:alpha val="5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4916" y="4377280"/>
            <a:ext cx="1633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uFldHazardSensor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583" y="4224880"/>
            <a:ext cx="1449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latin typeface="Chalkboard"/>
                <a:cs typeface="Chalkboard"/>
              </a:rPr>
              <a:t>Subscriptions:</a:t>
            </a:r>
            <a:endParaRPr lang="en-US" sz="1600" dirty="0">
              <a:solidFill>
                <a:srgbClr val="FF6600"/>
              </a:solidFill>
              <a:latin typeface="Chalkboard"/>
              <a:cs typeface="Chalkboard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074317" y="5075780"/>
            <a:ext cx="685800" cy="0"/>
          </a:xfrm>
          <a:prstGeom prst="line">
            <a:avLst/>
          </a:prstGeom>
          <a:solidFill>
            <a:srgbClr val="00005A"/>
          </a:solidFill>
          <a:ln w="41275" cap="flat" cmpd="sng" algn="ctr">
            <a:solidFill>
              <a:srgbClr val="00005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570133" y="4224880"/>
            <a:ext cx="1310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latin typeface="Chalkboard"/>
                <a:cs typeface="Chalkboard"/>
              </a:rPr>
              <a:t>Publications:</a:t>
            </a:r>
            <a:endParaRPr lang="en-US" sz="1600" dirty="0">
              <a:solidFill>
                <a:srgbClr val="FF6600"/>
              </a:solidFill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0334" y="4800610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sz="1200" dirty="0" smtClean="0">
                <a:latin typeface="Chalkboard"/>
                <a:cs typeface="Chalkboard"/>
              </a:rPr>
              <a:t>Iterate()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latin typeface="Chalkboard"/>
                <a:cs typeface="Chalkboard"/>
              </a:rPr>
              <a:t>Where is the vehicle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latin typeface="Chalkboard"/>
                <a:cs typeface="Chalkboard"/>
              </a:rPr>
              <a:t>What objects are in its sensor field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latin typeface="Chalkboard"/>
                <a:cs typeface="Chalkboard"/>
              </a:rPr>
              <a:t>Roll the dice, determine output</a:t>
            </a:r>
            <a:endParaRPr lang="en-US" sz="1200" dirty="0">
              <a:latin typeface="Chalkboard"/>
              <a:cs typeface="Chalkboard"/>
            </a:endParaRPr>
          </a:p>
        </p:txBody>
      </p:sp>
      <p:pic>
        <p:nvPicPr>
          <p:cNvPr id="13" name="Picture 12" descr="ufhz_fie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42" y="1024468"/>
            <a:ext cx="4591164" cy="2853266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 bwMode="auto">
          <a:xfrm>
            <a:off x="4157133" y="3869267"/>
            <a:ext cx="287867" cy="431800"/>
          </a:xfrm>
          <a:prstGeom prst="downArrow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8063" y="3852332"/>
            <a:ext cx="2210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(Read from configuration file)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266" y="1066800"/>
            <a:ext cx="27751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The hazard field: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Stored in </a:t>
            </a:r>
            <a:r>
              <a:rPr lang="en-US" dirty="0" err="1" smtClean="0">
                <a:latin typeface="Chalkboard"/>
                <a:cs typeface="Chalkboard"/>
              </a:rPr>
              <a:t>config</a:t>
            </a:r>
            <a:r>
              <a:rPr lang="en-US" dirty="0" smtClean="0">
                <a:latin typeface="Chalkboard"/>
                <a:cs typeface="Chalkboard"/>
              </a:rPr>
              <a:t> file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Loaded by </a:t>
            </a:r>
            <a:r>
              <a:rPr lang="en-US" dirty="0" err="1" smtClean="0">
                <a:latin typeface="Chalkboard"/>
                <a:cs typeface="Chalkboard"/>
              </a:rPr>
              <a:t>uFldHazard</a:t>
            </a:r>
            <a:r>
              <a:rPr lang="en-US" dirty="0" smtClean="0">
                <a:latin typeface="Chalkboard"/>
                <a:cs typeface="Chalkboard"/>
              </a:rPr>
              <a:t> Sensor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Vehicles know field boundary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522133" y="1151467"/>
            <a:ext cx="3640667" cy="2345266"/>
          </a:xfrm>
          <a:custGeom>
            <a:avLst/>
            <a:gdLst>
              <a:gd name="connsiteX0" fmla="*/ 1303867 w 3640667"/>
              <a:gd name="connsiteY0" fmla="*/ 338666 h 2345266"/>
              <a:gd name="connsiteX1" fmla="*/ 321734 w 3640667"/>
              <a:gd name="connsiteY1" fmla="*/ 787400 h 2345266"/>
              <a:gd name="connsiteX2" fmla="*/ 0 w 3640667"/>
              <a:gd name="connsiteY2" fmla="*/ 1549400 h 2345266"/>
              <a:gd name="connsiteX3" fmla="*/ 1261534 w 3640667"/>
              <a:gd name="connsiteY3" fmla="*/ 2345266 h 2345266"/>
              <a:gd name="connsiteX4" fmla="*/ 3640667 w 3640667"/>
              <a:gd name="connsiteY4" fmla="*/ 1600200 h 2345266"/>
              <a:gd name="connsiteX5" fmla="*/ 3547534 w 3640667"/>
              <a:gd name="connsiteY5" fmla="*/ 0 h 2345266"/>
              <a:gd name="connsiteX6" fmla="*/ 1303867 w 3640667"/>
              <a:gd name="connsiteY6" fmla="*/ 338666 h 234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0667" h="2345266">
                <a:moveTo>
                  <a:pt x="1303867" y="338666"/>
                </a:moveTo>
                <a:lnTo>
                  <a:pt x="321734" y="787400"/>
                </a:lnTo>
                <a:lnTo>
                  <a:pt x="0" y="1549400"/>
                </a:lnTo>
                <a:lnTo>
                  <a:pt x="1261534" y="2345266"/>
                </a:lnTo>
                <a:lnTo>
                  <a:pt x="3640667" y="1600200"/>
                </a:lnTo>
                <a:lnTo>
                  <a:pt x="3547534" y="0"/>
                </a:lnTo>
                <a:lnTo>
                  <a:pt x="1303867" y="338666"/>
                </a:lnTo>
                <a:close/>
              </a:path>
            </a:pathLst>
          </a:custGeom>
          <a:solidFill>
            <a:srgbClr val="FFFF00">
              <a:alpha val="13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" y="4809080"/>
            <a:ext cx="2083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ourier"/>
                <a:cs typeface="Courier"/>
              </a:rPr>
              <a:t>NODE_REPORT</a:t>
            </a:r>
          </a:p>
          <a:p>
            <a:pPr algn="r"/>
            <a:r>
              <a:rPr lang="en-US" sz="1200" dirty="0" smtClean="0">
                <a:latin typeface="Courier"/>
                <a:cs typeface="Courier"/>
              </a:rPr>
              <a:t>UHZ_CONFIG_REQUEST</a:t>
            </a:r>
          </a:p>
          <a:p>
            <a:pPr algn="r"/>
            <a:r>
              <a:rPr lang="en-US" sz="1200" dirty="0" smtClean="0">
                <a:latin typeface="Courier"/>
                <a:cs typeface="Courier"/>
              </a:rPr>
              <a:t>UHZ_SENSOR_REQUEST</a:t>
            </a:r>
          </a:p>
          <a:p>
            <a:pPr algn="r"/>
            <a:r>
              <a:rPr lang="en-US" sz="1200" dirty="0" smtClean="0">
                <a:latin typeface="Courier"/>
                <a:cs typeface="Courier"/>
              </a:rPr>
              <a:t>UHZ_CLASSIFY_REQUEST</a:t>
            </a:r>
          </a:p>
          <a:p>
            <a:pPr algn="r"/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92326" y="4724410"/>
            <a:ext cx="2585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UHZ_DETECTION_REPORT</a:t>
            </a:r>
            <a:r>
              <a:rPr lang="en-US" sz="1200" dirty="0" smtClean="0">
                <a:solidFill>
                  <a:srgbClr val="008000"/>
                </a:solidFill>
                <a:latin typeface="Courier"/>
                <a:cs typeface="Courier"/>
              </a:rPr>
              <a:t>_HENRY</a:t>
            </a:r>
          </a:p>
          <a:p>
            <a:r>
              <a:rPr lang="en-US" sz="1200" dirty="0" smtClean="0">
                <a:latin typeface="Courier"/>
                <a:cs typeface="Courier"/>
              </a:rPr>
              <a:t>UHZ_HAZARD_REPORT</a:t>
            </a:r>
            <a:r>
              <a:rPr lang="en-US" sz="1200" dirty="0" smtClean="0">
                <a:solidFill>
                  <a:srgbClr val="008000"/>
                </a:solidFill>
                <a:latin typeface="Courier"/>
                <a:cs typeface="Courier"/>
              </a:rPr>
              <a:t>_HENRY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VIEW_CIRCLE  </a:t>
            </a:r>
          </a:p>
          <a:p>
            <a:r>
              <a:rPr lang="en-US" sz="1200" dirty="0" smtClean="0">
                <a:latin typeface="Courier"/>
                <a:cs typeface="Courier"/>
              </a:rPr>
              <a:t>VIEW_MARKER</a:t>
            </a:r>
          </a:p>
          <a:p>
            <a:r>
              <a:rPr lang="en-US" sz="1200" dirty="0" smtClean="0">
                <a:latin typeface="Courier"/>
                <a:cs typeface="Courier"/>
              </a:rPr>
              <a:t>VIEW_POLYGON</a:t>
            </a:r>
            <a:endParaRPr lang="en-US" sz="1200" dirty="0">
              <a:latin typeface="Courier"/>
              <a:cs typeface="Courie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fhz_topolo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294" y="885601"/>
            <a:ext cx="5869569" cy="4787066"/>
          </a:xfrm>
          <a:prstGeom prst="rect">
            <a:avLst/>
          </a:prstGeom>
        </p:spPr>
      </p:pic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216849" y="127000"/>
            <a:ext cx="6619875" cy="610808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The </a:t>
            </a:r>
            <a:r>
              <a:rPr lang="en-US" sz="2400" dirty="0" err="1" smtClean="0">
                <a:solidFill>
                  <a:srgbClr val="1E1D5A"/>
                </a:solidFill>
                <a:cs typeface="Chalkboard"/>
              </a:rPr>
              <a:t>uFldHazardSensor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 MOOS App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App Topology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266" y="1066800"/>
            <a:ext cx="28648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The Typical App </a:t>
            </a:r>
            <a:r>
              <a:rPr lang="en-US" sz="1600" dirty="0" err="1" smtClean="0">
                <a:solidFill>
                  <a:srgbClr val="C200C2"/>
                </a:solidFill>
                <a:latin typeface="Chalkboard"/>
                <a:cs typeface="Chalkboard"/>
              </a:rPr>
              <a:t>Topolgy</a:t>
            </a:r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:</a:t>
            </a:r>
          </a:p>
          <a:p>
            <a:pPr marL="169863" indent="-169863">
              <a:buFont typeface="Arial"/>
              <a:buChar char="•"/>
            </a:pPr>
            <a:r>
              <a:rPr lang="en-US" dirty="0" err="1" smtClean="0">
                <a:latin typeface="Chalkboard"/>
                <a:cs typeface="Chalkboard"/>
              </a:rPr>
              <a:t>uFldHazardSensor</a:t>
            </a:r>
            <a:r>
              <a:rPr lang="en-US" dirty="0" smtClean="0">
                <a:latin typeface="Chalkboard"/>
                <a:cs typeface="Chalkboard"/>
              </a:rPr>
              <a:t> on </a:t>
            </a:r>
            <a:r>
              <a:rPr lang="en-US" dirty="0" err="1" smtClean="0">
                <a:latin typeface="Chalkboard"/>
                <a:cs typeface="Chalkboard"/>
              </a:rPr>
              <a:t>shoreside</a:t>
            </a:r>
            <a:endParaRPr lang="en-US" dirty="0" smtClean="0">
              <a:latin typeface="Chalkboard"/>
              <a:cs typeface="Chalkboard"/>
            </a:endParaRP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 single configuration file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Easy way to ensure that multiple vehicles are using an identical simulated sensor configuration.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945466"/>
            <a:ext cx="3107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Vehicle is responsible for engaging with the simulator by posting to </a:t>
            </a:r>
            <a:r>
              <a:rPr lang="en-US" dirty="0" smtClean="0">
                <a:latin typeface="Courier"/>
                <a:cs typeface="Courier"/>
              </a:rPr>
              <a:t>UHZ_SENSOR_REQUEST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34" y="4834466"/>
            <a:ext cx="3107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</a:t>
            </a:r>
            <a:r>
              <a:rPr lang="en-US" dirty="0" smtClean="0">
                <a:latin typeface="Courier"/>
                <a:cs typeface="Courier"/>
              </a:rPr>
              <a:t>UHZ_SENSOR_REQUEST </a:t>
            </a:r>
            <a:r>
              <a:rPr lang="en-US" dirty="0" smtClean="0">
                <a:latin typeface="Chalkboard"/>
                <a:cs typeface="Chalkboard"/>
              </a:rPr>
              <a:t>variable is bridged over </a:t>
            </a:r>
            <a:r>
              <a:rPr lang="en-US" dirty="0" err="1" smtClean="0">
                <a:latin typeface="Chalkboard"/>
                <a:cs typeface="Chalkboard"/>
              </a:rPr>
              <a:t>pMOOSBridge</a:t>
            </a:r>
            <a:r>
              <a:rPr lang="en-US" dirty="0" smtClean="0">
                <a:latin typeface="Chalkboard"/>
                <a:cs typeface="Chalkboard"/>
              </a:rPr>
              <a:t> to the </a:t>
            </a:r>
            <a:r>
              <a:rPr lang="en-US" dirty="0" err="1" smtClean="0">
                <a:latin typeface="Chalkboard"/>
                <a:cs typeface="Chalkboard"/>
              </a:rPr>
              <a:t>shoreside</a:t>
            </a:r>
            <a:r>
              <a:rPr lang="en-US" dirty="0" smtClean="0">
                <a:latin typeface="Chalkboard"/>
                <a:cs typeface="Chalkboard"/>
              </a:rPr>
              <a:t>.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7945" y="512104"/>
            <a:ext cx="1844412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10 hazards, 8 rocks</a:t>
            </a:r>
            <a:endParaRPr lang="en-US" dirty="0" smtClean="0">
              <a:solidFill>
                <a:srgbClr val="FF6600"/>
              </a:solidFill>
              <a:latin typeface="Chalkboard"/>
              <a:cs typeface="Chalkboard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39822" y="16934"/>
            <a:ext cx="6883401" cy="47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E1D5A"/>
                </a:solidFill>
                <a:effectLst/>
                <a:uLnTx/>
                <a:uFillTx/>
                <a:latin typeface="+mj-lt"/>
                <a:ea typeface="+mj-ea"/>
                <a:cs typeface="Chalkboard"/>
              </a:rPr>
              <a:t>An Example Case –</a:t>
            </a:r>
            <a:r>
              <a:rPr lang="en-US" sz="2000" kern="0" dirty="0" smtClean="0">
                <a:latin typeface="+mj-lt"/>
                <a:ea typeface="+mj-ea"/>
                <a:cs typeface="Chalkboard"/>
              </a:rPr>
              <a:t> (m10_jake example mission)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1E1D5A"/>
              </a:solidFill>
              <a:effectLst/>
              <a:uLnTx/>
              <a:uFillTx/>
              <a:latin typeface="+mj-lt"/>
              <a:ea typeface="+mj-ea"/>
              <a:cs typeface="Chalkboard"/>
            </a:endParaRPr>
          </a:p>
        </p:txBody>
      </p:sp>
      <p:pic>
        <p:nvPicPr>
          <p:cNvPr id="9" name="m10_jake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0906" y="1303711"/>
            <a:ext cx="7312614" cy="4791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8412" y="512104"/>
            <a:ext cx="2860412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P</a:t>
            </a:r>
            <a:r>
              <a:rPr lang="en-US" baseline="-25000" dirty="0" smtClean="0">
                <a:latin typeface="Chalkboard"/>
                <a:cs typeface="Chalkboard"/>
              </a:rPr>
              <a:t>D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0.9</a:t>
            </a:r>
            <a:r>
              <a:rPr lang="en-US" dirty="0" smtClean="0">
                <a:latin typeface="Chalkboard"/>
                <a:cs typeface="Chalkboard"/>
              </a:rPr>
              <a:t>, P</a:t>
            </a:r>
            <a:r>
              <a:rPr lang="en-US" baseline="-25000" dirty="0" smtClean="0">
                <a:latin typeface="Chalkboard"/>
                <a:cs typeface="Chalkboard"/>
              </a:rPr>
              <a:t>FA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0.55</a:t>
            </a:r>
            <a:r>
              <a:rPr lang="en-US" dirty="0" smtClean="0">
                <a:latin typeface="Chalkboard"/>
                <a:cs typeface="Chalkboard"/>
              </a:rPr>
              <a:t>, P</a:t>
            </a:r>
            <a:r>
              <a:rPr lang="en-US" baseline="-25000" dirty="0" smtClean="0">
                <a:latin typeface="Chalkboard"/>
                <a:cs typeface="Chalkboard"/>
              </a:rPr>
              <a:t>C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9214" y="512104"/>
            <a:ext cx="2318545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Swath width=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50 meters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216849" y="127000"/>
            <a:ext cx="6619875" cy="610808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The </a:t>
            </a:r>
            <a:r>
              <a:rPr lang="en-US" sz="2400" dirty="0" err="1" smtClean="0">
                <a:solidFill>
                  <a:srgbClr val="1E1D5A"/>
                </a:solidFill>
                <a:cs typeface="Chalkboard"/>
              </a:rPr>
              <a:t>uFldHazardSensor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 MOOS App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Detections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500" y="5367892"/>
            <a:ext cx="6773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user chooses the sensor configuration. </a:t>
            </a:r>
          </a:p>
          <a:p>
            <a:pPr marL="119063" indent="-1190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 sensor that provides richer data (and thus better detection/classification performance) comes at the cost of a reduced field-of-view.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8" name="Picture 7" descr="ufhz_over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41" y="1017523"/>
            <a:ext cx="5447023" cy="3054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266" y="2006637"/>
            <a:ext cx="3081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Sensor: generates a detection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Object location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Object ID (label)</a:t>
            </a:r>
          </a:p>
          <a:p>
            <a:pPr marL="169863" indent="-169863">
              <a:buFont typeface="Arial"/>
              <a:buChar char="•"/>
            </a:pPr>
            <a:r>
              <a:rPr lang="en-US" sz="1200" dirty="0" smtClean="0">
                <a:latin typeface="Courier"/>
                <a:cs typeface="Courier"/>
              </a:rPr>
              <a:t>UHZ_DETECTION_REPORT_HENRY = </a:t>
            </a:r>
            <a:r>
              <a:rPr lang="en-US" sz="1200" dirty="0" err="1" smtClean="0">
                <a:latin typeface="Courier"/>
                <a:cs typeface="Courier"/>
              </a:rPr>
              <a:t>x</a:t>
            </a:r>
            <a:r>
              <a:rPr lang="en-US" sz="1200" dirty="0" smtClean="0">
                <a:latin typeface="Courier"/>
                <a:cs typeface="Courier"/>
              </a:rPr>
              <a:t>=51,y=11.3,label=12 </a:t>
            </a:r>
          </a:p>
          <a:p>
            <a:pPr marL="169863" indent="-169863">
              <a:buFont typeface="Arial"/>
              <a:buChar char="•"/>
            </a:pPr>
            <a:r>
              <a:rPr lang="en-US" sz="1200" dirty="0" smtClean="0">
                <a:latin typeface="Courier"/>
                <a:cs typeface="Courier"/>
              </a:rPr>
              <a:t>Shared back to the vehicle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866" y="3716906"/>
            <a:ext cx="308186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Chalkboard"/>
                <a:cs typeface="Chalkboard"/>
              </a:rPr>
              <a:t>Vehicle: Interprets the output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report itself is a </a:t>
            </a:r>
            <a:r>
              <a:rPr lang="en-US" i="1" dirty="0" smtClean="0">
                <a:latin typeface="Chalkboard"/>
                <a:cs typeface="Chalkboard"/>
              </a:rPr>
              <a:t>detection.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Not all objects will generate a report (missed detections).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report does </a:t>
            </a:r>
            <a:r>
              <a:rPr lang="en-US" i="1" dirty="0" smtClean="0">
                <a:latin typeface="Chalkboard"/>
                <a:cs typeface="Chalkboard"/>
              </a:rPr>
              <a:t>not </a:t>
            </a:r>
            <a:r>
              <a:rPr lang="en-US" dirty="0" smtClean="0">
                <a:latin typeface="Chalkboard"/>
                <a:cs typeface="Chalkboard"/>
              </a:rPr>
              <a:t>contain a </a:t>
            </a:r>
            <a:r>
              <a:rPr lang="en-US" i="1" dirty="0" smtClean="0">
                <a:latin typeface="Chalkboard"/>
                <a:cs typeface="Chalkboard"/>
              </a:rPr>
              <a:t>classification</a:t>
            </a:r>
            <a:r>
              <a:rPr lang="en-US" dirty="0" smtClean="0">
                <a:latin typeface="Chalkboard"/>
                <a:cs typeface="Chalkboard"/>
              </a:rPr>
              <a:t>. (hazard=true/false)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20533" y="2582334"/>
            <a:ext cx="2819400" cy="1837267"/>
          </a:xfrm>
          <a:prstGeom prst="rect">
            <a:avLst/>
          </a:prstGeom>
          <a:solidFill>
            <a:srgbClr val="00005A">
              <a:alpha val="20000"/>
            </a:srgbClr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132" y="736639"/>
            <a:ext cx="30818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Chalkboard"/>
                <a:cs typeface="Chalkboard"/>
              </a:rPr>
              <a:t>Vehicle: activates the sensor</a:t>
            </a:r>
          </a:p>
          <a:p>
            <a:pPr marL="169863" indent="-169863">
              <a:buFont typeface="Arial"/>
              <a:buChar char="•"/>
            </a:pPr>
            <a:r>
              <a:rPr lang="en-US" sz="1200" dirty="0" smtClean="0">
                <a:latin typeface="Courier"/>
                <a:cs typeface="Courier"/>
              </a:rPr>
              <a:t>UHZ_SENSOR_REQUEST = “</a:t>
            </a:r>
            <a:r>
              <a:rPr lang="en-US" sz="1200" dirty="0" err="1" smtClean="0">
                <a:latin typeface="Courier"/>
                <a:cs typeface="Courier"/>
              </a:rPr>
              <a:t>henry</a:t>
            </a:r>
            <a:r>
              <a:rPr lang="en-US" sz="1200" dirty="0" smtClean="0">
                <a:latin typeface="Courier"/>
                <a:cs typeface="Courier"/>
              </a:rPr>
              <a:t>”</a:t>
            </a:r>
          </a:p>
          <a:p>
            <a:pPr marL="169863" indent="-169863">
              <a:buFont typeface="Arial"/>
              <a:buChar char="•"/>
            </a:pPr>
            <a:r>
              <a:rPr lang="en-US" sz="1200" dirty="0" smtClean="0">
                <a:latin typeface="Courier"/>
                <a:cs typeface="Courier"/>
              </a:rPr>
              <a:t>Shared to </a:t>
            </a:r>
            <a:r>
              <a:rPr lang="en-US" sz="1200" dirty="0" err="1" smtClean="0">
                <a:latin typeface="Courier"/>
                <a:cs typeface="Courier"/>
              </a:rPr>
              <a:t>shoreside</a:t>
            </a:r>
            <a:r>
              <a:rPr lang="en-US" sz="1200" dirty="0" smtClean="0">
                <a:latin typeface="Courier"/>
                <a:cs typeface="Courier"/>
              </a:rPr>
              <a:t> running </a:t>
            </a:r>
            <a:r>
              <a:rPr lang="en-US" sz="1200" dirty="0" err="1" smtClean="0">
                <a:latin typeface="Courier"/>
                <a:cs typeface="Courier"/>
              </a:rPr>
              <a:t>uFldHazardSensor</a:t>
            </a:r>
            <a:endParaRPr lang="en-US" sz="1200" dirty="0" smtClean="0">
              <a:latin typeface="Courier"/>
              <a:cs typeface="Courier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176867" y="1710267"/>
            <a:ext cx="516466" cy="27940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126069" y="3395134"/>
            <a:ext cx="516466" cy="27940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Curved Up Arrow 13"/>
          <p:cNvSpPr/>
          <p:nvPr/>
        </p:nvSpPr>
        <p:spPr bwMode="auto">
          <a:xfrm flipH="1">
            <a:off x="59258" y="5173127"/>
            <a:ext cx="508000" cy="397933"/>
          </a:xfrm>
          <a:prstGeom prst="curvedUp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7945" y="512104"/>
            <a:ext cx="1844412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10 hazards, 8 rocks</a:t>
            </a:r>
            <a:endParaRPr lang="en-US" dirty="0" smtClean="0">
              <a:solidFill>
                <a:srgbClr val="FF6600"/>
              </a:solidFill>
              <a:latin typeface="Chalkboard"/>
              <a:cs typeface="Chalkboard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39822" y="16934"/>
            <a:ext cx="6883401" cy="47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E1D5A"/>
                </a:solidFill>
                <a:effectLst/>
                <a:uLnTx/>
                <a:uFillTx/>
                <a:latin typeface="+mj-lt"/>
                <a:ea typeface="+mj-ea"/>
                <a:cs typeface="Chalkboard"/>
              </a:rPr>
              <a:t>An Example Case –</a:t>
            </a:r>
            <a:r>
              <a:rPr lang="en-US" sz="2000" kern="0" dirty="0" smtClean="0">
                <a:latin typeface="+mj-lt"/>
                <a:ea typeface="+mj-ea"/>
                <a:cs typeface="Chalkboard"/>
              </a:rPr>
              <a:t> (m10_jake example mission)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1E1D5A"/>
              </a:solidFill>
              <a:effectLst/>
              <a:uLnTx/>
              <a:uFillTx/>
              <a:latin typeface="+mj-lt"/>
              <a:ea typeface="+mj-ea"/>
              <a:cs typeface="Chalkboard"/>
            </a:endParaRPr>
          </a:p>
        </p:txBody>
      </p:sp>
      <p:pic>
        <p:nvPicPr>
          <p:cNvPr id="9" name="m10_jake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0906" y="1303711"/>
            <a:ext cx="7312614" cy="4791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8412" y="512104"/>
            <a:ext cx="2860412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P</a:t>
            </a:r>
            <a:r>
              <a:rPr lang="en-US" baseline="-25000" dirty="0" smtClean="0">
                <a:latin typeface="Chalkboard"/>
                <a:cs typeface="Chalkboard"/>
              </a:rPr>
              <a:t>D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0.9</a:t>
            </a:r>
            <a:r>
              <a:rPr lang="en-US" dirty="0" smtClean="0">
                <a:latin typeface="Chalkboard"/>
                <a:cs typeface="Chalkboard"/>
              </a:rPr>
              <a:t>, P</a:t>
            </a:r>
            <a:r>
              <a:rPr lang="en-US" baseline="-25000" dirty="0" smtClean="0">
                <a:latin typeface="Chalkboard"/>
                <a:cs typeface="Chalkboard"/>
              </a:rPr>
              <a:t>FA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0.55</a:t>
            </a:r>
            <a:r>
              <a:rPr lang="en-US" dirty="0" smtClean="0">
                <a:latin typeface="Chalkboard"/>
                <a:cs typeface="Chalkboard"/>
              </a:rPr>
              <a:t>, P</a:t>
            </a:r>
            <a:r>
              <a:rPr lang="en-US" baseline="-25000" dirty="0" smtClean="0">
                <a:latin typeface="Chalkboard"/>
                <a:cs typeface="Chalkboard"/>
              </a:rPr>
              <a:t>C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9214" y="512104"/>
            <a:ext cx="2318545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Swath width=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50 meters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216849" y="127000"/>
            <a:ext cx="6619875" cy="610808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The </a:t>
            </a:r>
            <a:r>
              <a:rPr lang="en-US" sz="2400" dirty="0" err="1" smtClean="0">
                <a:solidFill>
                  <a:srgbClr val="1E1D5A"/>
                </a:solidFill>
                <a:cs typeface="Chalkboard"/>
              </a:rPr>
              <a:t>uFldHazardSensor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 MOOS App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Classifications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583" y="5509747"/>
            <a:ext cx="6773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user chooses the sensor configuration. </a:t>
            </a:r>
          </a:p>
          <a:p>
            <a:pPr marL="119063" indent="-1190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 sensor that provides richer data (and thus better detection/classification performance) comes at the cost of a reduced field-of-view.</a:t>
            </a:r>
            <a:endParaRPr lang="en-US" dirty="0">
              <a:latin typeface="Courier"/>
              <a:cs typeface="Courier"/>
            </a:endParaRPr>
          </a:p>
        </p:txBody>
      </p:sp>
      <p:pic>
        <p:nvPicPr>
          <p:cNvPr id="8" name="Picture 7" descr="ufhz_over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41" y="1017523"/>
            <a:ext cx="5447023" cy="3054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266" y="2168757"/>
            <a:ext cx="3081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Sensor: runs classify algorithm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Always provides an answer</a:t>
            </a:r>
          </a:p>
          <a:p>
            <a:pPr marL="169863" indent="-169863">
              <a:buFont typeface="Arial"/>
              <a:buChar char="•"/>
            </a:pPr>
            <a:r>
              <a:rPr lang="en-US" sz="1200" dirty="0" smtClean="0">
                <a:latin typeface="Courier"/>
                <a:cs typeface="Courier"/>
              </a:rPr>
              <a:t>UHZ_DETECTION_HAZARD_HENRY = label=12,type=hazard/benign </a:t>
            </a:r>
          </a:p>
          <a:p>
            <a:pPr marL="169863" indent="-169863">
              <a:buFont typeface="Arial"/>
              <a:buChar char="•"/>
            </a:pPr>
            <a:r>
              <a:rPr lang="en-US" sz="1200" dirty="0" smtClean="0">
                <a:latin typeface="Courier"/>
                <a:cs typeface="Courier"/>
              </a:rPr>
              <a:t>Shared back to the vehicle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866" y="3716906"/>
            <a:ext cx="3081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Chalkboard"/>
                <a:cs typeface="Chalkboard"/>
              </a:rPr>
              <a:t>Vehicle: Interprets the output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Up to the user to interpret this data </a:t>
            </a:r>
            <a:r>
              <a:rPr lang="en-US" dirty="0" err="1" smtClean="0">
                <a:latin typeface="Chalkboard"/>
                <a:cs typeface="Chalkboard"/>
              </a:rPr>
              <a:t>w.r.t</a:t>
            </a:r>
            <a:r>
              <a:rPr lang="en-US" dirty="0" smtClean="0">
                <a:latin typeface="Chalkboard"/>
                <a:cs typeface="Chalkboard"/>
              </a:rPr>
              <a:t> to whether the object is ultimately reported as a hazard or not.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Further passes may provide further certainty.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37449" y="2575579"/>
            <a:ext cx="2819400" cy="1837267"/>
          </a:xfrm>
          <a:prstGeom prst="rect">
            <a:avLst/>
          </a:prstGeom>
          <a:solidFill>
            <a:srgbClr val="00005A">
              <a:alpha val="20000"/>
            </a:srgbClr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132" y="736639"/>
            <a:ext cx="3481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Chalkboard"/>
                <a:cs typeface="Chalkboard"/>
              </a:rPr>
              <a:t>Vehicle: requests classification</a:t>
            </a:r>
          </a:p>
          <a:p>
            <a:pPr marL="169863" indent="-169863">
              <a:buFont typeface="Arial"/>
              <a:buChar char="•"/>
            </a:pPr>
            <a:r>
              <a:rPr lang="en-US" sz="1200" dirty="0" smtClean="0">
                <a:latin typeface="Courier"/>
                <a:cs typeface="Courier"/>
              </a:rPr>
              <a:t>UHZ_CLASSIFY_REQUEST = “</a:t>
            </a:r>
            <a:r>
              <a:rPr lang="en-US" sz="1200" dirty="0" err="1" smtClean="0">
                <a:latin typeface="Courier"/>
                <a:cs typeface="Courier"/>
              </a:rPr>
              <a:t>henry</a:t>
            </a:r>
            <a:r>
              <a:rPr lang="en-US" sz="1200" dirty="0" smtClean="0">
                <a:latin typeface="Courier"/>
                <a:cs typeface="Courier"/>
              </a:rPr>
              <a:t>, label=188”</a:t>
            </a:r>
          </a:p>
          <a:p>
            <a:pPr marL="169863" indent="-169863">
              <a:buFont typeface="Arial"/>
              <a:buChar char="•"/>
            </a:pPr>
            <a:r>
              <a:rPr lang="en-US" sz="1200" dirty="0" smtClean="0">
                <a:latin typeface="Courier"/>
                <a:cs typeface="Courier"/>
              </a:rPr>
              <a:t>Shared to </a:t>
            </a:r>
            <a:r>
              <a:rPr lang="en-US" sz="1200" dirty="0" err="1" smtClean="0">
                <a:latin typeface="Courier"/>
                <a:cs typeface="Courier"/>
              </a:rPr>
              <a:t>shoreside</a:t>
            </a:r>
            <a:r>
              <a:rPr lang="en-US" sz="1200" dirty="0" smtClean="0">
                <a:latin typeface="Courier"/>
                <a:cs typeface="Courier"/>
              </a:rPr>
              <a:t> running </a:t>
            </a:r>
            <a:r>
              <a:rPr lang="en-US" sz="1200" dirty="0" err="1" smtClean="0">
                <a:latin typeface="Courier"/>
                <a:cs typeface="Courier"/>
              </a:rPr>
              <a:t>uFldHazardSensor</a:t>
            </a:r>
            <a:endParaRPr lang="en-US" sz="1200" dirty="0" smtClean="0">
              <a:latin typeface="Courier"/>
              <a:cs typeface="Courier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345752" y="1764307"/>
            <a:ext cx="516466" cy="27940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126069" y="3395134"/>
            <a:ext cx="516466" cy="27940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Curved Up Arrow 13"/>
          <p:cNvSpPr/>
          <p:nvPr/>
        </p:nvSpPr>
        <p:spPr bwMode="auto">
          <a:xfrm flipH="1">
            <a:off x="99789" y="5382531"/>
            <a:ext cx="508000" cy="397933"/>
          </a:xfrm>
          <a:prstGeom prst="curvedUp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859"/>
            <a:ext cx="7772400" cy="643471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Mine Countermeasures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rgbClr val="FF6600"/>
                </a:solidFill>
              </a:rPr>
              <a:t>General Description 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946543" y="1822226"/>
            <a:ext cx="7067521" cy="4023097"/>
          </a:xfrm>
          <a:prstGeom prst="roundRect">
            <a:avLst>
              <a:gd name="adj" fmla="val 1570"/>
            </a:avLst>
          </a:prstGeom>
          <a:blipFill rotWithShape="1">
            <a:blip r:embed="rId2"/>
            <a:stretch>
              <a:fillRect/>
            </a:stretch>
          </a:blip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216849" y="127000"/>
            <a:ext cx="6619875" cy="610808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The </a:t>
            </a:r>
            <a:r>
              <a:rPr lang="en-US" sz="2400" dirty="0" err="1" smtClean="0">
                <a:solidFill>
                  <a:srgbClr val="1E1D5A"/>
                </a:solidFill>
                <a:cs typeface="Chalkboard"/>
              </a:rPr>
              <a:t>uFldHazardSensor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 MOOS App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Classifications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pic>
        <p:nvPicPr>
          <p:cNvPr id="8" name="Picture 7" descr="ufhz_over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41" y="1017523"/>
            <a:ext cx="5447023" cy="30549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237449" y="2575579"/>
            <a:ext cx="2819400" cy="1837267"/>
          </a:xfrm>
          <a:prstGeom prst="rect">
            <a:avLst/>
          </a:prstGeom>
          <a:solidFill>
            <a:srgbClr val="00005A">
              <a:alpha val="20000"/>
            </a:srgbClr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866" y="1445913"/>
            <a:ext cx="34817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Chalkboard"/>
                <a:cs typeface="Chalkboard"/>
              </a:rPr>
              <a:t>Limits on classify requests</a:t>
            </a:r>
          </a:p>
          <a:p>
            <a:pPr marL="169863" indent="-169863">
              <a:buFont typeface="Arial"/>
              <a:buChar char="•"/>
            </a:pPr>
            <a:r>
              <a:rPr lang="en-US" sz="1200" dirty="0" smtClean="0">
                <a:latin typeface="Courier"/>
                <a:cs typeface="Courier"/>
              </a:rPr>
              <a:t>The algorithm may be run only once per 60 seconds (in this lab)</a:t>
            </a:r>
          </a:p>
          <a:p>
            <a:pPr marL="169863" indent="-169863">
              <a:buFont typeface="Arial"/>
              <a:buChar char="•"/>
            </a:pPr>
            <a:r>
              <a:rPr lang="en-US" sz="1200" dirty="0" smtClean="0">
                <a:latin typeface="Courier"/>
                <a:cs typeface="Courier"/>
              </a:rPr>
              <a:t>Set in the </a:t>
            </a:r>
            <a:r>
              <a:rPr lang="en-US" sz="1200" dirty="0" err="1" smtClean="0">
                <a:latin typeface="Courier"/>
                <a:cs typeface="Courier"/>
              </a:rPr>
              <a:t>uFldHazardSensor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 err="1" smtClean="0">
                <a:latin typeface="Courier"/>
                <a:cs typeface="Courier"/>
              </a:rPr>
              <a:t>config</a:t>
            </a:r>
            <a:r>
              <a:rPr lang="en-US" sz="1200" dirty="0" smtClean="0">
                <a:latin typeface="Courier"/>
                <a:cs typeface="Courier"/>
              </a:rPr>
              <a:t>:</a:t>
            </a:r>
          </a:p>
          <a:p>
            <a:pPr marL="169863" indent="-169863"/>
            <a:r>
              <a:rPr lang="en-US" sz="1200" dirty="0" smtClean="0">
                <a:latin typeface="Courier"/>
                <a:cs typeface="Courier"/>
              </a:rPr>
              <a:t>	</a:t>
            </a:r>
            <a:r>
              <a:rPr lang="en-US" sz="1200" dirty="0" err="1" smtClean="0">
                <a:latin typeface="Courier"/>
                <a:cs typeface="Courier"/>
              </a:rPr>
              <a:t>min_classify_interval</a:t>
            </a:r>
            <a:r>
              <a:rPr lang="en-US" sz="1200" dirty="0" smtClean="0">
                <a:latin typeface="Courier"/>
                <a:cs typeface="Courier"/>
              </a:rPr>
              <a:t> = 60</a:t>
            </a:r>
          </a:p>
          <a:p>
            <a:pPr marL="169863" indent="-169863"/>
            <a:endParaRPr lang="en-US" sz="1200" dirty="0" smtClean="0">
              <a:latin typeface="Courier"/>
              <a:cs typeface="Courier"/>
            </a:endParaRPr>
          </a:p>
          <a:p>
            <a:pPr marL="169863" indent="-169863">
              <a:buFont typeface="Arial"/>
              <a:buChar char="•"/>
            </a:pPr>
            <a:r>
              <a:rPr lang="en-US" sz="1200" dirty="0" smtClean="0">
                <a:latin typeface="Courier"/>
                <a:cs typeface="Courier"/>
              </a:rPr>
              <a:t>A classify request will be honored only once per pass over the object.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7945" y="512104"/>
            <a:ext cx="1844412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10 hazards, 8 rocks</a:t>
            </a:r>
            <a:endParaRPr lang="en-US" dirty="0" smtClean="0">
              <a:solidFill>
                <a:srgbClr val="FF6600"/>
              </a:solidFill>
              <a:latin typeface="Chalkboard"/>
              <a:cs typeface="Chalkboard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39822" y="16934"/>
            <a:ext cx="6883401" cy="47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E1D5A"/>
                </a:solidFill>
                <a:effectLst/>
                <a:uLnTx/>
                <a:uFillTx/>
                <a:latin typeface="+mj-lt"/>
                <a:ea typeface="+mj-ea"/>
                <a:cs typeface="Chalkboard"/>
              </a:rPr>
              <a:t>An Example Case –</a:t>
            </a:r>
            <a:r>
              <a:rPr lang="en-US" sz="2000" kern="0" dirty="0" smtClean="0">
                <a:latin typeface="+mj-lt"/>
                <a:ea typeface="+mj-ea"/>
                <a:cs typeface="Chalkboard"/>
              </a:rPr>
              <a:t> (m10_jake example mission)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1E1D5A"/>
              </a:solidFill>
              <a:effectLst/>
              <a:uLnTx/>
              <a:uFillTx/>
              <a:latin typeface="+mj-lt"/>
              <a:ea typeface="+mj-ea"/>
              <a:cs typeface="Chalkboard"/>
            </a:endParaRPr>
          </a:p>
        </p:txBody>
      </p:sp>
      <p:pic>
        <p:nvPicPr>
          <p:cNvPr id="9" name="m10_jake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0906" y="1303711"/>
            <a:ext cx="7312614" cy="4791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8412" y="512104"/>
            <a:ext cx="2860412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P</a:t>
            </a:r>
            <a:r>
              <a:rPr lang="en-US" baseline="-25000" dirty="0" smtClean="0">
                <a:latin typeface="Chalkboard"/>
                <a:cs typeface="Chalkboard"/>
              </a:rPr>
              <a:t>D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0.9</a:t>
            </a:r>
            <a:r>
              <a:rPr lang="en-US" dirty="0" smtClean="0">
                <a:latin typeface="Chalkboard"/>
                <a:cs typeface="Chalkboard"/>
              </a:rPr>
              <a:t>, P</a:t>
            </a:r>
            <a:r>
              <a:rPr lang="en-US" baseline="-25000" dirty="0" smtClean="0">
                <a:latin typeface="Chalkboard"/>
                <a:cs typeface="Chalkboard"/>
              </a:rPr>
              <a:t>FA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0.55</a:t>
            </a:r>
            <a:r>
              <a:rPr lang="en-US" dirty="0" smtClean="0">
                <a:latin typeface="Chalkboard"/>
                <a:cs typeface="Chalkboard"/>
              </a:rPr>
              <a:t>, P</a:t>
            </a:r>
            <a:r>
              <a:rPr lang="en-US" baseline="-25000" dirty="0" smtClean="0">
                <a:latin typeface="Chalkboard"/>
                <a:cs typeface="Chalkboard"/>
              </a:rPr>
              <a:t>C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9214" y="512104"/>
            <a:ext cx="2318545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Swath width=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50 meters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fhz_matlab_one_ro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81" y="1609253"/>
            <a:ext cx="4184219" cy="3208274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216849" y="127000"/>
            <a:ext cx="6619875" cy="610808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The </a:t>
            </a:r>
            <a:r>
              <a:rPr lang="en-US" sz="2400" dirty="0" err="1" smtClean="0">
                <a:solidFill>
                  <a:srgbClr val="1E1D5A"/>
                </a:solidFill>
                <a:cs typeface="Chalkboard"/>
              </a:rPr>
              <a:t>uFldHazardSensor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 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Detection Threshold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00" y="1227661"/>
            <a:ext cx="40216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Detection Threshold: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ideal is to have a probability of detection P</a:t>
            </a:r>
            <a:r>
              <a:rPr lang="en-US" baseline="-25000" dirty="0" smtClean="0">
                <a:latin typeface="Chalkboard"/>
                <a:cs typeface="Chalkboard"/>
              </a:rPr>
              <a:t>D</a:t>
            </a:r>
            <a:r>
              <a:rPr lang="en-US" dirty="0" smtClean="0">
                <a:latin typeface="Chalkboard"/>
                <a:cs typeface="Chalkboard"/>
              </a:rPr>
              <a:t>=1 for actual hazards. 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Equally ideal is a </a:t>
            </a:r>
            <a:r>
              <a:rPr lang="en-US" dirty="0" err="1" smtClean="0">
                <a:latin typeface="Chalkboard"/>
                <a:cs typeface="Chalkboard"/>
              </a:rPr>
              <a:t>probabilty</a:t>
            </a:r>
            <a:r>
              <a:rPr lang="en-US" dirty="0" smtClean="0">
                <a:latin typeface="Chalkboard"/>
                <a:cs typeface="Chalkboard"/>
              </a:rPr>
              <a:t> of false alarms, P</a:t>
            </a:r>
            <a:r>
              <a:rPr lang="en-US" baseline="-25000" dirty="0" smtClean="0">
                <a:latin typeface="Chalkboard"/>
                <a:cs typeface="Chalkboard"/>
              </a:rPr>
              <a:t>FA</a:t>
            </a:r>
            <a:r>
              <a:rPr lang="en-US" dirty="0" smtClean="0">
                <a:latin typeface="Chalkboard"/>
                <a:cs typeface="Chalkboard"/>
              </a:rPr>
              <a:t>=0 for benign objects. 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In practice, this is a tradeoff that is chosen by the user.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“tradeoff curve” is often referred to as a ROC </a:t>
            </a:r>
            <a:r>
              <a:rPr lang="en-US" dirty="0" err="1" smtClean="0">
                <a:latin typeface="Chalkboard"/>
                <a:cs typeface="Chalkboard"/>
              </a:rPr>
              <a:t>curver</a:t>
            </a:r>
            <a:r>
              <a:rPr lang="en-US" dirty="0" smtClean="0">
                <a:latin typeface="Chalkboard"/>
                <a:cs typeface="Chalkboard"/>
              </a:rPr>
              <a:t>. (receiver operating characteristic)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shape of the ROC curve is a fact life determined by your sensor and how it is configured to operate (e.g., swath width), and the performance of the sensor processing algorithm.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</a:t>
            </a:r>
            <a:r>
              <a:rPr lang="en-US" i="1" dirty="0" smtClean="0">
                <a:latin typeface="Chalkboard"/>
                <a:cs typeface="Chalkboard"/>
              </a:rPr>
              <a:t>point </a:t>
            </a:r>
            <a:r>
              <a:rPr lang="en-US" dirty="0" smtClean="0">
                <a:latin typeface="Chalkboard"/>
                <a:cs typeface="Chalkboard"/>
              </a:rPr>
              <a:t>on the ROC is chosen by the user. </a:t>
            </a:r>
          </a:p>
          <a:p>
            <a:pPr marL="169863" indent="-169863">
              <a:buFont typeface="Arial"/>
              <a:buChar char="•"/>
            </a:pPr>
            <a:endParaRPr lang="en-US" dirty="0" smtClean="0">
              <a:latin typeface="Chalkboard"/>
              <a:cs typeface="Chalkboard"/>
            </a:endParaRPr>
          </a:p>
        </p:txBody>
      </p:sp>
      <p:sp>
        <p:nvSpPr>
          <p:cNvPr id="8" name="Left Arrow 7"/>
          <p:cNvSpPr/>
          <p:nvPr/>
        </p:nvSpPr>
        <p:spPr bwMode="auto">
          <a:xfrm rot="19290057">
            <a:off x="4885266" y="1380062"/>
            <a:ext cx="762000" cy="279400"/>
          </a:xfrm>
          <a:prstGeom prst="leftArrow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2667" y="1109128"/>
            <a:ext cx="2422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ideal sensor: P</a:t>
            </a:r>
            <a:r>
              <a:rPr lang="en-US" sz="1600" baseline="-25000" dirty="0" smtClean="0">
                <a:latin typeface="Chalkboard"/>
                <a:cs typeface="Chalkboard"/>
              </a:rPr>
              <a:t>D</a:t>
            </a:r>
            <a:r>
              <a:rPr lang="en-US" sz="1600" dirty="0" smtClean="0">
                <a:latin typeface="Chalkboard"/>
                <a:cs typeface="Chalkboard"/>
              </a:rPr>
              <a:t>=1, P</a:t>
            </a:r>
            <a:r>
              <a:rPr lang="en-US" sz="1600" baseline="-25000" dirty="0" smtClean="0">
                <a:latin typeface="Chalkboard"/>
                <a:cs typeface="Chalkboard"/>
              </a:rPr>
              <a:t>FA</a:t>
            </a:r>
            <a:r>
              <a:rPr lang="en-US" sz="1600" dirty="0" smtClean="0">
                <a:latin typeface="Chalkboard"/>
                <a:cs typeface="Chalkboard"/>
              </a:rPr>
              <a:t>=0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800" y="5088462"/>
            <a:ext cx="7535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To simplify things in the </a:t>
            </a:r>
            <a:r>
              <a:rPr lang="en-US" sz="1600" dirty="0" err="1" smtClean="0">
                <a:latin typeface="Chalkboard"/>
                <a:cs typeface="Chalkboard"/>
              </a:rPr>
              <a:t>uFldHazardSensor</a:t>
            </a:r>
            <a:r>
              <a:rPr lang="en-US" sz="1600" dirty="0" smtClean="0">
                <a:latin typeface="Chalkboard"/>
                <a:cs typeface="Chalkboard"/>
              </a:rPr>
              <a:t> app, the shape of the ROC curve is determined by a single number: the exponent, </a:t>
            </a:r>
            <a:r>
              <a:rPr lang="en-US" sz="1600" dirty="0" err="1" smtClean="0">
                <a:latin typeface="Chalkboard"/>
                <a:cs typeface="Chalkboard"/>
              </a:rPr>
              <a:t>e</a:t>
            </a:r>
            <a:r>
              <a:rPr lang="en-US" sz="1600" dirty="0" smtClean="0">
                <a:latin typeface="Chalkboard"/>
                <a:cs typeface="Chalkboard"/>
              </a:rPr>
              <a:t>, in the equation: P</a:t>
            </a:r>
            <a:r>
              <a:rPr lang="en-US" sz="1600" baseline="-25000" dirty="0" smtClean="0">
                <a:latin typeface="Chalkboard"/>
                <a:cs typeface="Chalkboard"/>
              </a:rPr>
              <a:t>FA</a:t>
            </a:r>
            <a:r>
              <a:rPr lang="en-US" sz="1600" dirty="0" smtClean="0">
                <a:latin typeface="Chalkboard"/>
                <a:cs typeface="Chalkboard"/>
              </a:rPr>
              <a:t>=</a:t>
            </a:r>
            <a:r>
              <a:rPr lang="en-US" sz="1600" dirty="0" err="1" smtClean="0">
                <a:latin typeface="Chalkboard"/>
                <a:cs typeface="Chalkboard"/>
              </a:rPr>
              <a:t>P</a:t>
            </a:r>
            <a:r>
              <a:rPr lang="en-US" sz="1600" baseline="-25000" dirty="0" err="1" smtClean="0">
                <a:latin typeface="Chalkboard"/>
                <a:cs typeface="Chalkboard"/>
              </a:rPr>
              <a:t>D</a:t>
            </a:r>
            <a:r>
              <a:rPr lang="en-US" sz="1600" baseline="30000" dirty="0" err="1" smtClean="0">
                <a:latin typeface="Chalkboard"/>
                <a:cs typeface="Chalkboard"/>
              </a:rPr>
              <a:t>e</a:t>
            </a:r>
            <a:r>
              <a:rPr lang="en-US" sz="1600" dirty="0" smtClean="0">
                <a:latin typeface="Chalkboard"/>
                <a:cs typeface="Chalkboard"/>
              </a:rPr>
              <a:t>.</a:t>
            </a:r>
          </a:p>
          <a:p>
            <a:endParaRPr lang="en-US" sz="1600" dirty="0" smtClean="0">
              <a:latin typeface="Chalkboard"/>
              <a:cs typeface="Chalkboard"/>
            </a:endParaRPr>
          </a:p>
          <a:p>
            <a:r>
              <a:rPr lang="en-US" sz="1600" dirty="0" smtClean="0">
                <a:latin typeface="Chalkboard"/>
                <a:cs typeface="Chalkboard"/>
              </a:rPr>
              <a:t>For </a:t>
            </a:r>
            <a:r>
              <a:rPr lang="en-US" sz="1600" dirty="0" err="1" smtClean="0">
                <a:latin typeface="Chalkboard"/>
                <a:cs typeface="Chalkboard"/>
              </a:rPr>
              <a:t>e</a:t>
            </a:r>
            <a:r>
              <a:rPr lang="en-US" sz="1600" dirty="0" smtClean="0">
                <a:latin typeface="Chalkboard"/>
                <a:cs typeface="Chalkboard"/>
              </a:rPr>
              <a:t>=4, if you want a P</a:t>
            </a:r>
            <a:r>
              <a:rPr lang="en-US" sz="1600" baseline="-25000" dirty="0" smtClean="0">
                <a:latin typeface="Chalkboard"/>
                <a:cs typeface="Chalkboard"/>
              </a:rPr>
              <a:t>D</a:t>
            </a:r>
            <a:r>
              <a:rPr lang="en-US" sz="1600" dirty="0" smtClean="0">
                <a:latin typeface="Chalkboard"/>
                <a:cs typeface="Chalkboard"/>
              </a:rPr>
              <a:t> of 0.9, you have to live with a P</a:t>
            </a:r>
            <a:r>
              <a:rPr lang="en-US" sz="1600" baseline="-25000" dirty="0" smtClean="0">
                <a:latin typeface="Chalkboard"/>
                <a:cs typeface="Chalkboard"/>
              </a:rPr>
              <a:t>FA</a:t>
            </a:r>
            <a:r>
              <a:rPr lang="en-US" sz="1600" dirty="0" smtClean="0">
                <a:latin typeface="Chalkboard"/>
                <a:cs typeface="Chalkboard"/>
              </a:rPr>
              <a:t> of 0.66</a:t>
            </a:r>
            <a:endParaRPr lang="en-US" sz="1600" dirty="0">
              <a:latin typeface="Chalkboard"/>
              <a:cs typeface="Chalkboard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4936067" y="1998128"/>
            <a:ext cx="3437466" cy="8467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5803901" y="3069161"/>
            <a:ext cx="2836333" cy="16933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Freeform 14"/>
          <p:cNvSpPr/>
          <p:nvPr/>
        </p:nvSpPr>
        <p:spPr bwMode="auto">
          <a:xfrm>
            <a:off x="7120461" y="3649134"/>
            <a:ext cx="1272823" cy="2387600"/>
          </a:xfrm>
          <a:custGeom>
            <a:avLst/>
            <a:gdLst>
              <a:gd name="connsiteX0" fmla="*/ 0 w 1272823"/>
              <a:gd name="connsiteY0" fmla="*/ 2387600 h 2387600"/>
              <a:gd name="connsiteX1" fmla="*/ 1100667 w 1272823"/>
              <a:gd name="connsiteY1" fmla="*/ 2040466 h 2387600"/>
              <a:gd name="connsiteX2" fmla="*/ 1032934 w 1272823"/>
              <a:gd name="connsiteY2" fmla="*/ 651933 h 2387600"/>
              <a:gd name="connsiteX3" fmla="*/ 127000 w 1272823"/>
              <a:gd name="connsiteY3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823" h="2387600">
                <a:moveTo>
                  <a:pt x="0" y="2387600"/>
                </a:moveTo>
                <a:cubicBezTo>
                  <a:pt x="464255" y="2358672"/>
                  <a:pt x="928511" y="2329744"/>
                  <a:pt x="1100667" y="2040466"/>
                </a:cubicBezTo>
                <a:cubicBezTo>
                  <a:pt x="1272823" y="1751188"/>
                  <a:pt x="1195212" y="992011"/>
                  <a:pt x="1032934" y="651933"/>
                </a:cubicBezTo>
                <a:cubicBezTo>
                  <a:pt x="870656" y="311855"/>
                  <a:pt x="127000" y="0"/>
                  <a:pt x="127000" y="0"/>
                </a:cubicBezTo>
              </a:path>
            </a:pathLst>
          </a:custGeom>
          <a:noFill/>
          <a:ln w="63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216849" y="127000"/>
            <a:ext cx="6619875" cy="610808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The </a:t>
            </a:r>
            <a:r>
              <a:rPr lang="en-US" sz="2400" dirty="0" err="1" smtClean="0">
                <a:solidFill>
                  <a:srgbClr val="1E1D5A"/>
                </a:solidFill>
                <a:cs typeface="Chalkboard"/>
              </a:rPr>
              <a:t>uFldHazardSensor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 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Detection Threshold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00" y="1227661"/>
            <a:ext cx="402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ROC Curve Options: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sensor may have different configuration options, resulting in different ROC curves.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In the </a:t>
            </a:r>
            <a:r>
              <a:rPr lang="en-US" dirty="0" err="1" smtClean="0">
                <a:latin typeface="Chalkboard"/>
                <a:cs typeface="Chalkboard"/>
              </a:rPr>
              <a:t>uFldHazardSensor</a:t>
            </a:r>
            <a:r>
              <a:rPr lang="en-US" dirty="0" smtClean="0">
                <a:latin typeface="Chalkboard"/>
                <a:cs typeface="Chalkboard"/>
              </a:rPr>
              <a:t>, the ROC curve shape is directly tied to the swath width.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Bigger swath width, lower exponent.</a:t>
            </a:r>
          </a:p>
          <a:p>
            <a:pPr marL="169863" indent="-169863">
              <a:buFont typeface="Arial"/>
              <a:buChar char="•"/>
            </a:pPr>
            <a:endParaRPr lang="en-US" dirty="0" smtClean="0">
              <a:latin typeface="Chalkboard"/>
              <a:cs typeface="Chalkboard"/>
            </a:endParaRPr>
          </a:p>
        </p:txBody>
      </p:sp>
      <p:pic>
        <p:nvPicPr>
          <p:cNvPr id="11" name="Picture 10" descr="ufhz_matlab_all_ro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533" y="1100667"/>
            <a:ext cx="4355624" cy="35539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4733" y="2904061"/>
            <a:ext cx="4021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200C2"/>
                </a:solidFill>
                <a:latin typeface="Chalkboard"/>
                <a:cs typeface="Chalkboard"/>
              </a:rPr>
              <a:t>uFldHazardSensor</a:t>
            </a:r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 performance options: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relationship between swath width and sensor performance is configure in the </a:t>
            </a:r>
            <a:r>
              <a:rPr lang="en-US" dirty="0" err="1" smtClean="0">
                <a:latin typeface="Chalkboard"/>
                <a:cs typeface="Chalkboard"/>
              </a:rPr>
              <a:t>uFldHazardSensor</a:t>
            </a:r>
            <a:r>
              <a:rPr lang="en-US" dirty="0" smtClean="0">
                <a:latin typeface="Chalkboard"/>
                <a:cs typeface="Chalkboard"/>
              </a:rPr>
              <a:t> configuration block with a series of options: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6264" y="4177256"/>
            <a:ext cx="420793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Courier"/>
                <a:cs typeface="Courier"/>
              </a:rPr>
              <a:t>sensor_config</a:t>
            </a:r>
            <a:r>
              <a:rPr lang="en-US" sz="1200" dirty="0" smtClean="0">
                <a:latin typeface="Courier"/>
                <a:cs typeface="Courier"/>
              </a:rPr>
              <a:t> = width=25, exp=4, class=0.80                   </a:t>
            </a:r>
          </a:p>
          <a:p>
            <a:r>
              <a:rPr lang="en-US" sz="1200" dirty="0" err="1" smtClean="0">
                <a:latin typeface="Courier"/>
                <a:cs typeface="Courier"/>
              </a:rPr>
              <a:t>sensor_config</a:t>
            </a:r>
            <a:r>
              <a:rPr lang="en-US" sz="1200" dirty="0" smtClean="0">
                <a:latin typeface="Courier"/>
                <a:cs typeface="Courier"/>
              </a:rPr>
              <a:t> = width=50, exp=2, class=0.60                   </a:t>
            </a:r>
          </a:p>
          <a:p>
            <a:r>
              <a:rPr lang="en-US" sz="1200" dirty="0" err="1" smtClean="0">
                <a:latin typeface="Courier"/>
                <a:cs typeface="Courier"/>
              </a:rPr>
              <a:t>sensor_config</a:t>
            </a:r>
            <a:r>
              <a:rPr lang="en-US" sz="1200" dirty="0" smtClean="0">
                <a:latin typeface="Courier"/>
                <a:cs typeface="Courier"/>
              </a:rPr>
              <a:t> = width=10, exp=6, class=0.93 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7600" y="5130794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User configuration – the user picks: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sensor configuration option (e.g., swath width of 25 meters)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The point on the ROC curve: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4999" y="6029123"/>
            <a:ext cx="6646333" cy="307777"/>
          </a:xfrm>
          <a:prstGeom prst="rect">
            <a:avLst/>
          </a:prstGeom>
          <a:solidFill>
            <a:schemeClr val="accent1">
              <a:lumMod val="90000"/>
              <a:alpha val="58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UHZ_CONFIG_REQUEST = </a:t>
            </a:r>
            <a:r>
              <a:rPr lang="en-US" dirty="0" err="1" smtClean="0">
                <a:latin typeface="Courier"/>
                <a:cs typeface="Courier"/>
              </a:rPr>
              <a:t>vname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dirty="0" err="1" smtClean="0">
                <a:latin typeface="Courier"/>
                <a:cs typeface="Courier"/>
              </a:rPr>
              <a:t>archie,width</a:t>
            </a:r>
            <a:r>
              <a:rPr lang="en-US" dirty="0" smtClean="0">
                <a:latin typeface="Courier"/>
                <a:cs typeface="Courier"/>
              </a:rPr>
              <a:t>=25,pd=0.9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199" y="5164666"/>
            <a:ext cx="1195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halkboard"/>
                <a:cs typeface="Chalkboard"/>
              </a:rPr>
              <a:t>Fact of life</a:t>
            </a:r>
            <a:endParaRPr lang="en-US" sz="1600" dirty="0">
              <a:solidFill>
                <a:srgbClr val="008000"/>
              </a:solidFill>
              <a:latin typeface="Chalkboard"/>
              <a:cs typeface="Chalkboar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466" y="5681133"/>
            <a:ext cx="1243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halkboard"/>
                <a:cs typeface="Chalkboard"/>
              </a:rPr>
              <a:t>Your choice</a:t>
            </a:r>
            <a:endParaRPr lang="en-US" sz="1600" dirty="0">
              <a:solidFill>
                <a:srgbClr val="008000"/>
              </a:solidFill>
              <a:latin typeface="Chalkboard"/>
              <a:cs typeface="Chalkboard"/>
            </a:endParaRPr>
          </a:p>
        </p:txBody>
      </p:sp>
      <p:cxnSp>
        <p:nvCxnSpPr>
          <p:cNvPr id="21" name="Straight Connector 20"/>
          <p:cNvCxnSpPr>
            <a:endCxn id="17" idx="1"/>
          </p:cNvCxnSpPr>
          <p:nvPr/>
        </p:nvCxnSpPr>
        <p:spPr bwMode="auto">
          <a:xfrm>
            <a:off x="1312333" y="6070600"/>
            <a:ext cx="592666" cy="112412"/>
          </a:xfrm>
          <a:prstGeom prst="line">
            <a:avLst/>
          </a:prstGeom>
          <a:solidFill>
            <a:srgbClr val="00005A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990603" y="4834468"/>
            <a:ext cx="753531" cy="355599"/>
          </a:xfrm>
          <a:prstGeom prst="line">
            <a:avLst/>
          </a:prstGeom>
          <a:solidFill>
            <a:srgbClr val="00005A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2188" y="512104"/>
            <a:ext cx="3401877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Simulation example: 10 targets, 8 rocks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Swath width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25 meters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P</a:t>
            </a:r>
            <a:r>
              <a:rPr lang="en-US" baseline="-25000" dirty="0" smtClean="0">
                <a:latin typeface="Chalkboard"/>
                <a:cs typeface="Chalkboard"/>
              </a:rPr>
              <a:t>D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0.9</a:t>
            </a:r>
            <a:r>
              <a:rPr lang="en-US" dirty="0" smtClean="0">
                <a:latin typeface="Chalkboard"/>
                <a:cs typeface="Chalkboard"/>
              </a:rPr>
              <a:t>, P</a:t>
            </a:r>
            <a:r>
              <a:rPr lang="en-US" baseline="-25000" dirty="0" smtClean="0">
                <a:latin typeface="Chalkboard"/>
                <a:cs typeface="Chalkboard"/>
              </a:rPr>
              <a:t>FA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0.55</a:t>
            </a:r>
            <a:r>
              <a:rPr lang="en-US" dirty="0" smtClean="0">
                <a:latin typeface="Chalkboard"/>
                <a:cs typeface="Chalkboard"/>
              </a:rPr>
              <a:t>, P</a:t>
            </a:r>
            <a:r>
              <a:rPr lang="en-US" baseline="-25000" dirty="0" smtClean="0">
                <a:latin typeface="Chalkboard"/>
                <a:cs typeface="Chalkboard"/>
              </a:rPr>
              <a:t>C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0.8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066" y="59269"/>
            <a:ext cx="7416802" cy="47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E1D5A"/>
                </a:solidFill>
                <a:effectLst/>
                <a:uLnTx/>
                <a:uFillTx/>
                <a:latin typeface="+mj-lt"/>
                <a:ea typeface="+mj-ea"/>
                <a:cs typeface="Chalkboard"/>
              </a:rPr>
              <a:t>An Example Case – Searching for Underwater Objects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1E1D5A"/>
              </a:solidFill>
              <a:effectLst/>
              <a:uLnTx/>
              <a:uFillTx/>
              <a:latin typeface="+mj-lt"/>
              <a:ea typeface="+mj-ea"/>
              <a:cs typeface="Chalkboar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1901" y="710271"/>
            <a:ext cx="3401877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Swath width = </a:t>
            </a:r>
            <a:r>
              <a:rPr lang="en-US" dirty="0" smtClean="0">
                <a:solidFill>
                  <a:srgbClr val="008000"/>
                </a:solidFill>
                <a:latin typeface="Chalkboard"/>
                <a:cs typeface="Chalkboard"/>
              </a:rPr>
              <a:t>10 meters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P</a:t>
            </a:r>
            <a:r>
              <a:rPr lang="en-US" baseline="-25000" dirty="0" smtClean="0">
                <a:latin typeface="Chalkboard"/>
                <a:cs typeface="Chalkboard"/>
              </a:rPr>
              <a:t>D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008000"/>
                </a:solidFill>
                <a:latin typeface="Chalkboard"/>
                <a:cs typeface="Chalkboard"/>
              </a:rPr>
              <a:t>0.9</a:t>
            </a:r>
            <a:r>
              <a:rPr lang="en-US" dirty="0" smtClean="0">
                <a:latin typeface="Chalkboard"/>
                <a:cs typeface="Chalkboard"/>
              </a:rPr>
              <a:t>, P</a:t>
            </a:r>
            <a:r>
              <a:rPr lang="en-US" baseline="-25000" dirty="0" smtClean="0">
                <a:latin typeface="Chalkboard"/>
                <a:cs typeface="Chalkboard"/>
              </a:rPr>
              <a:t>FA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008000"/>
                </a:solidFill>
                <a:latin typeface="Chalkboard"/>
                <a:cs typeface="Chalkboard"/>
              </a:rPr>
              <a:t>0.32</a:t>
            </a:r>
            <a:r>
              <a:rPr lang="en-US" dirty="0" smtClean="0">
                <a:latin typeface="Chalkboard"/>
                <a:cs typeface="Chalkboard"/>
              </a:rPr>
              <a:t>, P</a:t>
            </a:r>
            <a:r>
              <a:rPr lang="en-US" baseline="-25000" dirty="0" smtClean="0">
                <a:latin typeface="Chalkboard"/>
                <a:cs typeface="Chalkboard"/>
              </a:rPr>
              <a:t>C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008000"/>
                </a:solidFill>
                <a:latin typeface="Chalkboard"/>
                <a:cs typeface="Chalkboard"/>
              </a:rPr>
              <a:t>0.93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3192211" y="806654"/>
            <a:ext cx="755148" cy="406188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mcm_02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1212" y="1392980"/>
            <a:ext cx="7980182" cy="49769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fhz_topolo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55" y="885601"/>
            <a:ext cx="5780328" cy="4714283"/>
          </a:xfrm>
          <a:prstGeom prst="rect">
            <a:avLst/>
          </a:prstGeom>
        </p:spPr>
      </p:pic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216849" y="127000"/>
            <a:ext cx="6619875" cy="610808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The </a:t>
            </a:r>
            <a:r>
              <a:rPr lang="en-US" sz="2400" dirty="0" err="1" smtClean="0">
                <a:solidFill>
                  <a:srgbClr val="1E1D5A"/>
                </a:solidFill>
                <a:cs typeface="Chalkboard"/>
              </a:rPr>
              <a:t>uFldHazardSensor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 MOOS App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Possible Usage Scenarios / Suggestions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266" y="1066800"/>
            <a:ext cx="286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On the </a:t>
            </a:r>
            <a:r>
              <a:rPr lang="en-US" sz="1600" dirty="0" err="1" smtClean="0">
                <a:solidFill>
                  <a:srgbClr val="C200C2"/>
                </a:solidFill>
                <a:latin typeface="Chalkboard"/>
                <a:cs typeface="Chalkboard"/>
              </a:rPr>
              <a:t>shoreside</a:t>
            </a:r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: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Note the configuration options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Note the search region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933" y="2710803"/>
            <a:ext cx="28648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/>
                <a:cs typeface="Chalkboard"/>
              </a:rPr>
              <a:t>A </a:t>
            </a:r>
            <a:r>
              <a:rPr lang="en-US" sz="1600" dirty="0" err="1" smtClean="0">
                <a:solidFill>
                  <a:srgbClr val="0000FF"/>
                </a:solidFill>
                <a:latin typeface="Chalkboard"/>
                <a:cs typeface="Chalkboard"/>
              </a:rPr>
              <a:t>pHandleSensorData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cs typeface="Chalkboard"/>
              </a:rPr>
              <a:t> app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Takes note of reported detections and classifications.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Fuses info from other vehicles.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Posts info locally to the MOOSDB.</a:t>
            </a:r>
          </a:p>
          <a:p>
            <a:pPr marL="169863" indent="-169863">
              <a:buFont typeface="Arial"/>
              <a:buChar char="•"/>
            </a:pPr>
            <a:r>
              <a:rPr lang="en-US" dirty="0" err="1" smtClean="0">
                <a:latin typeface="Chalkboard"/>
                <a:cs typeface="Chalkboard"/>
              </a:rPr>
              <a:t>uFldHazardMgr</a:t>
            </a:r>
            <a:r>
              <a:rPr lang="en-US" dirty="0" smtClean="0">
                <a:latin typeface="Chalkboard"/>
                <a:cs typeface="Chalkboard"/>
              </a:rPr>
              <a:t> is a straw-man template.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533" y="5071534"/>
            <a:ext cx="29802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halkboard"/>
                <a:cs typeface="Chalkboard"/>
              </a:rPr>
              <a:t>A </a:t>
            </a:r>
            <a:r>
              <a:rPr lang="en-US" sz="1600" dirty="0" err="1" smtClean="0">
                <a:solidFill>
                  <a:srgbClr val="008000"/>
                </a:solidFill>
                <a:latin typeface="Chalkboard"/>
                <a:cs typeface="Chalkboard"/>
              </a:rPr>
              <a:t>pHazardPath</a:t>
            </a:r>
            <a:r>
              <a:rPr lang="en-US" sz="1600" dirty="0" smtClean="0">
                <a:solidFill>
                  <a:srgbClr val="008000"/>
                </a:solidFill>
                <a:latin typeface="Chalkboard"/>
                <a:cs typeface="Chalkboard"/>
              </a:rPr>
              <a:t> app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Generates initial search pattern.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Generates follow-on paths based on sensor data and your own </a:t>
            </a:r>
            <a:r>
              <a:rPr lang="en-US" dirty="0" err="1" smtClean="0">
                <a:latin typeface="Chalkboard"/>
                <a:cs typeface="Chalkboard"/>
              </a:rPr>
              <a:t>stategy</a:t>
            </a:r>
            <a:r>
              <a:rPr lang="en-US" dirty="0" smtClean="0">
                <a:latin typeface="Chalkboard"/>
                <a:cs typeface="Chalkboard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683000" y="4851399"/>
            <a:ext cx="829733" cy="304800"/>
          </a:xfrm>
          <a:prstGeom prst="roundRect">
            <a:avLst/>
          </a:prstGeom>
          <a:solidFill>
            <a:srgbClr val="008000">
              <a:alpha val="48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" name="Straight Connector 11"/>
          <p:cNvCxnSpPr>
            <a:stCxn id="10" idx="3"/>
          </p:cNvCxnSpPr>
          <p:nvPr/>
        </p:nvCxnSpPr>
        <p:spPr bwMode="auto">
          <a:xfrm flipV="1">
            <a:off x="4512733" y="4687961"/>
            <a:ext cx="594194" cy="315838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3691467" y="3843865"/>
            <a:ext cx="829733" cy="304800"/>
          </a:xfrm>
          <a:prstGeom prst="roundRect">
            <a:avLst/>
          </a:prstGeom>
          <a:solidFill>
            <a:srgbClr val="0000FF">
              <a:alpha val="47000"/>
            </a:srgbClr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5" name="Straight Connector 14"/>
          <p:cNvCxnSpPr>
            <a:stCxn id="14" idx="3"/>
          </p:cNvCxnSpPr>
          <p:nvPr/>
        </p:nvCxnSpPr>
        <p:spPr bwMode="auto">
          <a:xfrm>
            <a:off x="4521200" y="3996265"/>
            <a:ext cx="578972" cy="509311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895600" y="3496731"/>
            <a:ext cx="770467" cy="423336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9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005667" y="5012268"/>
            <a:ext cx="668866" cy="330199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800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33868"/>
            <a:ext cx="6619875" cy="651929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More Lab 09 Preview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Given parameters and reward structure</a:t>
            </a:r>
            <a:endParaRPr lang="en-US" sz="1600" b="0" dirty="0">
              <a:solidFill>
                <a:srgbClr val="1E1D5A"/>
              </a:solidFill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3936" y="846666"/>
            <a:ext cx="7306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An operation area containing some number of hazards and benign objects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Access to the </a:t>
            </a:r>
            <a:r>
              <a:rPr lang="en-US" dirty="0" err="1" smtClean="0">
                <a:latin typeface="Chalkboard"/>
                <a:cs typeface="Chalkboard"/>
              </a:rPr>
              <a:t>uFldHazardSensor</a:t>
            </a:r>
            <a:r>
              <a:rPr lang="en-US" dirty="0" smtClean="0">
                <a:latin typeface="Chalkboard"/>
                <a:cs typeface="Chalkboard"/>
              </a:rPr>
              <a:t> app, with certain sensor settings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Range-dependent </a:t>
            </a:r>
            <a:r>
              <a:rPr lang="en-US" dirty="0" err="1" smtClean="0">
                <a:latin typeface="Chalkboard"/>
                <a:cs typeface="Chalkboard"/>
              </a:rPr>
              <a:t>intervehicle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</a:rPr>
              <a:t>comms</a:t>
            </a:r>
            <a:r>
              <a:rPr lang="en-US" dirty="0" smtClean="0">
                <a:latin typeface="Chalkboard"/>
                <a:cs typeface="Chalkboard"/>
              </a:rPr>
              <a:t> – unlimited in frequency and bandwidth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 time limit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 speed limit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 reward structure</a:t>
            </a:r>
          </a:p>
        </p:txBody>
      </p:sp>
      <p:pic>
        <p:nvPicPr>
          <p:cNvPr id="8" name="Picture 7" descr="ufhz_fie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134" y="2399866"/>
            <a:ext cx="3352754" cy="2083633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>
            <a:off x="3496734" y="2556956"/>
            <a:ext cx="2667000" cy="1540913"/>
          </a:xfrm>
          <a:custGeom>
            <a:avLst/>
            <a:gdLst>
              <a:gd name="connsiteX0" fmla="*/ 431800 w 3369733"/>
              <a:gd name="connsiteY0" fmla="*/ 524933 h 2023533"/>
              <a:gd name="connsiteX1" fmla="*/ 59267 w 3369733"/>
              <a:gd name="connsiteY1" fmla="*/ 1016000 h 2023533"/>
              <a:gd name="connsiteX2" fmla="*/ 0 w 3369733"/>
              <a:gd name="connsiteY2" fmla="*/ 1667933 h 2023533"/>
              <a:gd name="connsiteX3" fmla="*/ 711200 w 3369733"/>
              <a:gd name="connsiteY3" fmla="*/ 2023533 h 2023533"/>
              <a:gd name="connsiteX4" fmla="*/ 2827867 w 3369733"/>
              <a:gd name="connsiteY4" fmla="*/ 1921933 h 2023533"/>
              <a:gd name="connsiteX5" fmla="*/ 3369733 w 3369733"/>
              <a:gd name="connsiteY5" fmla="*/ 1507067 h 2023533"/>
              <a:gd name="connsiteX6" fmla="*/ 3268133 w 3369733"/>
              <a:gd name="connsiteY6" fmla="*/ 0 h 2023533"/>
              <a:gd name="connsiteX7" fmla="*/ 2116667 w 3369733"/>
              <a:gd name="connsiteY7" fmla="*/ 33867 h 2023533"/>
              <a:gd name="connsiteX8" fmla="*/ 431800 w 3369733"/>
              <a:gd name="connsiteY8" fmla="*/ 524933 h 202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9733" h="2023533">
                <a:moveTo>
                  <a:pt x="431800" y="524933"/>
                </a:moveTo>
                <a:lnTo>
                  <a:pt x="59267" y="1016000"/>
                </a:lnTo>
                <a:lnTo>
                  <a:pt x="0" y="1667933"/>
                </a:lnTo>
                <a:lnTo>
                  <a:pt x="711200" y="2023533"/>
                </a:lnTo>
                <a:lnTo>
                  <a:pt x="2827867" y="1921933"/>
                </a:lnTo>
                <a:lnTo>
                  <a:pt x="3369733" y="1507067"/>
                </a:lnTo>
                <a:lnTo>
                  <a:pt x="3268133" y="0"/>
                </a:lnTo>
                <a:lnTo>
                  <a:pt x="2116667" y="33867"/>
                </a:lnTo>
                <a:lnTo>
                  <a:pt x="431800" y="524933"/>
                </a:lnTo>
                <a:close/>
              </a:path>
            </a:pathLst>
          </a:cu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6" y="2641623"/>
            <a:ext cx="120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halkboard"/>
                <a:cs typeface="Chalkboard"/>
              </a:rPr>
              <a:t>You know the polygon region </a:t>
            </a:r>
            <a:endParaRPr lang="en-US" sz="12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692400" y="3064956"/>
            <a:ext cx="897467" cy="203200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145868" y="2429956"/>
            <a:ext cx="179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Chalkboard"/>
                <a:cs typeface="Chalkboard"/>
              </a:rPr>
              <a:t>You don’t know the location of hazards </a:t>
            </a:r>
            <a:endParaRPr lang="en-US" sz="1200" dirty="0">
              <a:solidFill>
                <a:srgbClr val="008000"/>
              </a:solidFill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9735" y="3378222"/>
            <a:ext cx="179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  <a:latin typeface="Chalkboard"/>
                <a:cs typeface="Chalkboard"/>
              </a:rPr>
              <a:t>You don’t know the location of benign objects </a:t>
            </a:r>
            <a:endParaRPr lang="en-US" sz="1200" dirty="0">
              <a:solidFill>
                <a:srgbClr val="660066"/>
              </a:solidFill>
              <a:latin typeface="Chalkboard"/>
              <a:cs typeface="Chalkboard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10800000" flipV="1">
            <a:off x="5960535" y="2785556"/>
            <a:ext cx="1092199" cy="84646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0800000" flipV="1">
            <a:off x="5935134" y="2878690"/>
            <a:ext cx="1117602" cy="321711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0800000" flipV="1">
            <a:off x="5901269" y="3598356"/>
            <a:ext cx="1253065" cy="25380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94733" y="1464734"/>
            <a:ext cx="817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Givens: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1667" y="5350934"/>
            <a:ext cx="1919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Reward Structure: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31506" y="5359402"/>
            <a:ext cx="31983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 Penalty False Alarms: </a:t>
            </a:r>
            <a:r>
              <a:rPr lang="en-US" sz="1600" dirty="0" smtClean="0">
                <a:solidFill>
                  <a:srgbClr val="3366FF"/>
                </a:solidFill>
                <a:latin typeface="Chalkboard"/>
                <a:cs typeface="Chalkboard"/>
              </a:rPr>
              <a:t>35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 Penalty Missed Detections: </a:t>
            </a:r>
            <a:r>
              <a:rPr lang="en-US" sz="1600" dirty="0" smtClean="0">
                <a:solidFill>
                  <a:srgbClr val="3366FF"/>
                </a:solidFill>
                <a:latin typeface="Chalkboard"/>
                <a:cs typeface="Chalkboard"/>
              </a:rPr>
              <a:t>100</a:t>
            </a:r>
            <a:endParaRPr lang="en-US" sz="1600" dirty="0">
              <a:solidFill>
                <a:srgbClr val="3366FF"/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33868"/>
            <a:ext cx="6619875" cy="651929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More Lab 09 Preview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Given parameters and reward structure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3936" y="846666"/>
            <a:ext cx="7306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An operation area containing some number of hazards and benign objects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Access to the </a:t>
            </a:r>
            <a:r>
              <a:rPr lang="en-US" dirty="0" err="1" smtClean="0">
                <a:latin typeface="Chalkboard"/>
                <a:cs typeface="Chalkboard"/>
              </a:rPr>
              <a:t>uFldHazardSensor</a:t>
            </a:r>
            <a:r>
              <a:rPr lang="en-US" dirty="0" smtClean="0">
                <a:latin typeface="Chalkboard"/>
                <a:cs typeface="Chalkboard"/>
              </a:rPr>
              <a:t> app, with certain sensor settings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solidFill>
                  <a:srgbClr val="C200C2"/>
                </a:solidFill>
                <a:latin typeface="Chalkboard"/>
                <a:cs typeface="Chalkboard"/>
              </a:rPr>
              <a:t>Range-dependent </a:t>
            </a:r>
            <a:r>
              <a:rPr lang="en-US" dirty="0" err="1" smtClean="0">
                <a:solidFill>
                  <a:srgbClr val="C200C2"/>
                </a:solidFill>
                <a:latin typeface="Chalkboard"/>
                <a:cs typeface="Chalkboard"/>
              </a:rPr>
              <a:t>intervehicle</a:t>
            </a:r>
            <a:r>
              <a:rPr lang="en-US" dirty="0" smtClean="0">
                <a:solidFill>
                  <a:srgbClr val="C200C2"/>
                </a:solidFill>
                <a:latin typeface="Chalkboard"/>
                <a:cs typeface="Chalkboard"/>
              </a:rPr>
              <a:t> </a:t>
            </a:r>
            <a:r>
              <a:rPr lang="en-US" dirty="0" err="1" smtClean="0">
                <a:solidFill>
                  <a:srgbClr val="C200C2"/>
                </a:solidFill>
                <a:latin typeface="Chalkboard"/>
                <a:cs typeface="Chalkboard"/>
              </a:rPr>
              <a:t>comms</a:t>
            </a:r>
            <a:r>
              <a:rPr lang="en-US" dirty="0" smtClean="0">
                <a:solidFill>
                  <a:srgbClr val="C200C2"/>
                </a:solidFill>
                <a:latin typeface="Chalkboard"/>
                <a:cs typeface="Chalkboard"/>
              </a:rPr>
              <a:t> – unlimited in frequency and bandwidth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 time limit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 speed limit</a:t>
            </a:r>
          </a:p>
          <a:p>
            <a:pPr marL="169863" indent="-169863">
              <a:buFont typeface="Arial"/>
              <a:buChar char="•"/>
            </a:pPr>
            <a:r>
              <a:rPr lang="en-US" dirty="0" smtClean="0">
                <a:latin typeface="Chalkboard"/>
                <a:cs typeface="Chalkboard"/>
              </a:rPr>
              <a:t>A reward structure</a:t>
            </a:r>
          </a:p>
        </p:txBody>
      </p:sp>
      <p:pic>
        <p:nvPicPr>
          <p:cNvPr id="8" name="Picture 7" descr="ufhz_fie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134" y="2399866"/>
            <a:ext cx="3352754" cy="2083633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 bwMode="auto">
          <a:xfrm>
            <a:off x="3496734" y="2556956"/>
            <a:ext cx="2667000" cy="1540913"/>
          </a:xfrm>
          <a:custGeom>
            <a:avLst/>
            <a:gdLst>
              <a:gd name="connsiteX0" fmla="*/ 431800 w 3369733"/>
              <a:gd name="connsiteY0" fmla="*/ 524933 h 2023533"/>
              <a:gd name="connsiteX1" fmla="*/ 59267 w 3369733"/>
              <a:gd name="connsiteY1" fmla="*/ 1016000 h 2023533"/>
              <a:gd name="connsiteX2" fmla="*/ 0 w 3369733"/>
              <a:gd name="connsiteY2" fmla="*/ 1667933 h 2023533"/>
              <a:gd name="connsiteX3" fmla="*/ 711200 w 3369733"/>
              <a:gd name="connsiteY3" fmla="*/ 2023533 h 2023533"/>
              <a:gd name="connsiteX4" fmla="*/ 2827867 w 3369733"/>
              <a:gd name="connsiteY4" fmla="*/ 1921933 h 2023533"/>
              <a:gd name="connsiteX5" fmla="*/ 3369733 w 3369733"/>
              <a:gd name="connsiteY5" fmla="*/ 1507067 h 2023533"/>
              <a:gd name="connsiteX6" fmla="*/ 3268133 w 3369733"/>
              <a:gd name="connsiteY6" fmla="*/ 0 h 2023533"/>
              <a:gd name="connsiteX7" fmla="*/ 2116667 w 3369733"/>
              <a:gd name="connsiteY7" fmla="*/ 33867 h 2023533"/>
              <a:gd name="connsiteX8" fmla="*/ 431800 w 3369733"/>
              <a:gd name="connsiteY8" fmla="*/ 524933 h 202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9733" h="2023533">
                <a:moveTo>
                  <a:pt x="431800" y="524933"/>
                </a:moveTo>
                <a:lnTo>
                  <a:pt x="59267" y="1016000"/>
                </a:lnTo>
                <a:lnTo>
                  <a:pt x="0" y="1667933"/>
                </a:lnTo>
                <a:lnTo>
                  <a:pt x="711200" y="2023533"/>
                </a:lnTo>
                <a:lnTo>
                  <a:pt x="2827867" y="1921933"/>
                </a:lnTo>
                <a:lnTo>
                  <a:pt x="3369733" y="1507067"/>
                </a:lnTo>
                <a:lnTo>
                  <a:pt x="3268133" y="0"/>
                </a:lnTo>
                <a:lnTo>
                  <a:pt x="2116667" y="33867"/>
                </a:lnTo>
                <a:lnTo>
                  <a:pt x="431800" y="524933"/>
                </a:lnTo>
                <a:close/>
              </a:path>
            </a:pathLst>
          </a:cu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6" y="2641623"/>
            <a:ext cx="120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halkboard"/>
                <a:cs typeface="Chalkboard"/>
              </a:rPr>
              <a:t>You know the polygon region </a:t>
            </a:r>
            <a:endParaRPr lang="en-US" sz="12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692400" y="3064956"/>
            <a:ext cx="897467" cy="203200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145868" y="2429956"/>
            <a:ext cx="179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Chalkboard"/>
                <a:cs typeface="Chalkboard"/>
              </a:rPr>
              <a:t>You don’t know the location of hazards </a:t>
            </a:r>
            <a:endParaRPr lang="en-US" sz="1200" dirty="0">
              <a:solidFill>
                <a:srgbClr val="008000"/>
              </a:solidFill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9735" y="3378222"/>
            <a:ext cx="179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  <a:latin typeface="Chalkboard"/>
                <a:cs typeface="Chalkboard"/>
              </a:rPr>
              <a:t>You don’t know the location of benign objects </a:t>
            </a:r>
            <a:endParaRPr lang="en-US" sz="1200" dirty="0">
              <a:solidFill>
                <a:srgbClr val="660066"/>
              </a:solidFill>
              <a:latin typeface="Chalkboard"/>
              <a:cs typeface="Chalkboard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10800000" flipV="1">
            <a:off x="5960535" y="2785556"/>
            <a:ext cx="1092199" cy="84646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0800000" flipV="1">
            <a:off x="5935134" y="2878690"/>
            <a:ext cx="1117602" cy="321711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0800000" flipV="1">
            <a:off x="5901269" y="3598356"/>
            <a:ext cx="1253065" cy="25380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94733" y="1464734"/>
            <a:ext cx="817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Givens: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1667" y="5350934"/>
            <a:ext cx="1919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Reward Structure: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36" name="Left Arrow 35"/>
          <p:cNvSpPr/>
          <p:nvPr/>
        </p:nvSpPr>
        <p:spPr bwMode="auto">
          <a:xfrm>
            <a:off x="8001000" y="1168400"/>
            <a:ext cx="482600" cy="575733"/>
          </a:xfrm>
          <a:prstGeom prst="leftArrow">
            <a:avLst/>
          </a:prstGeom>
          <a:solidFill>
            <a:srgbClr val="C200C2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31506" y="5359402"/>
            <a:ext cx="31983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 Penalty False Alarms: </a:t>
            </a:r>
            <a:r>
              <a:rPr lang="en-US" sz="1600" dirty="0" smtClean="0">
                <a:solidFill>
                  <a:srgbClr val="3366FF"/>
                </a:solidFill>
                <a:latin typeface="Chalkboard"/>
                <a:cs typeface="Chalkboard"/>
              </a:rPr>
              <a:t>35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 Penalty Missed Detections: </a:t>
            </a:r>
            <a:r>
              <a:rPr lang="en-US" sz="1600" dirty="0" smtClean="0">
                <a:solidFill>
                  <a:srgbClr val="3366FF"/>
                </a:solidFill>
                <a:latin typeface="Chalkboard"/>
                <a:cs typeface="Chalkboard"/>
              </a:rPr>
              <a:t>100</a:t>
            </a:r>
            <a:endParaRPr lang="en-US" sz="1600" dirty="0">
              <a:solidFill>
                <a:srgbClr val="3366FF"/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33868"/>
            <a:ext cx="6619875" cy="651929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More Lab 09 Preview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Normalizing the score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135" y="1923551"/>
            <a:ext cx="73067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By the raw reward structure, your best score will be ZERO (no penalties)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We’ve learned that MIT students do not like to aspire to “zero”.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4538" y="2784497"/>
            <a:ext cx="1857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3366FF"/>
                </a:solidFill>
                <a:latin typeface="Chalkboard"/>
                <a:cs typeface="Chalkboard"/>
              </a:rPr>
              <a:t>Narmalized</a:t>
            </a:r>
            <a:r>
              <a:rPr lang="en-US" sz="1600" dirty="0" smtClean="0">
                <a:solidFill>
                  <a:srgbClr val="3366FF"/>
                </a:solidFill>
                <a:latin typeface="Chalkboard"/>
                <a:cs typeface="Chalkboard"/>
              </a:rPr>
              <a:t> Score:</a:t>
            </a:r>
            <a:endParaRPr lang="en-US" sz="1600" dirty="0">
              <a:solidFill>
                <a:srgbClr val="3366FF"/>
              </a:solidFill>
              <a:latin typeface="Chalkboard"/>
              <a:cs typeface="Chalkboard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8243" y="986964"/>
            <a:ext cx="1919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Reward Structure: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31894" y="982982"/>
            <a:ext cx="31983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 Penalty False Alarms: </a:t>
            </a:r>
            <a:r>
              <a:rPr lang="en-US" sz="1600" dirty="0" smtClean="0">
                <a:solidFill>
                  <a:srgbClr val="3366FF"/>
                </a:solidFill>
                <a:latin typeface="Chalkboard"/>
                <a:cs typeface="Chalkboard"/>
              </a:rPr>
              <a:t>35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 Penalty Missed Detections: </a:t>
            </a:r>
            <a:r>
              <a:rPr lang="en-US" sz="1600" dirty="0" smtClean="0">
                <a:solidFill>
                  <a:srgbClr val="3366FF"/>
                </a:solidFill>
                <a:latin typeface="Chalkboard"/>
                <a:cs typeface="Chalkboard"/>
              </a:rPr>
              <a:t>100</a:t>
            </a:r>
            <a:endParaRPr lang="en-US" sz="1600" dirty="0">
              <a:solidFill>
                <a:srgbClr val="3366FF"/>
              </a:solidFill>
              <a:latin typeface="Chalkboard"/>
              <a:cs typeface="Chalkboar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541" y="3246406"/>
            <a:ext cx="7306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The worst score is calculated,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Number of known hazards </a:t>
            </a:r>
            <a:r>
              <a:rPr lang="en-US" sz="1600" dirty="0" err="1" smtClean="0">
                <a:latin typeface="Chalkboard"/>
                <a:cs typeface="Chalkboard"/>
              </a:rPr>
              <a:t>x</a:t>
            </a:r>
            <a:r>
              <a:rPr lang="en-US" sz="1600" dirty="0" smtClean="0">
                <a:latin typeface="Chalkboard"/>
                <a:cs typeface="Chalkboard"/>
              </a:rPr>
              <a:t> penalty for missed detections</a:t>
            </a:r>
          </a:p>
          <a:p>
            <a:pPr marL="169863" indent="-169863"/>
            <a:r>
              <a:rPr lang="en-US" sz="1600" dirty="0" smtClean="0">
                <a:latin typeface="Chalkboard"/>
                <a:cs typeface="Chalkboard"/>
              </a:rPr>
              <a:t>		+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Number of known benign objects </a:t>
            </a:r>
            <a:r>
              <a:rPr lang="en-US" sz="1600" dirty="0" err="1" smtClean="0">
                <a:latin typeface="Chalkboard"/>
                <a:cs typeface="Chalkboard"/>
              </a:rPr>
              <a:t>x</a:t>
            </a:r>
            <a:r>
              <a:rPr lang="en-US" sz="1600" dirty="0" smtClean="0">
                <a:latin typeface="Chalkboard"/>
                <a:cs typeface="Chalkboard"/>
              </a:rPr>
              <a:t> penalty for false alarms</a:t>
            </a:r>
          </a:p>
          <a:p>
            <a:pPr marL="169863" indent="-169863">
              <a:buFont typeface="Arial"/>
              <a:buChar char="•"/>
            </a:pPr>
            <a:endParaRPr lang="en-US" sz="1600" dirty="0" smtClean="0">
              <a:latin typeface="Chalkboard"/>
              <a:cs typeface="Chalkboard"/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Range of possible scores is [MAX_PENALTY, 0].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Normalized score of 0 assigned to MAX_PENALTY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Normalized score of 100 assigned to 0.</a:t>
            </a:r>
          </a:p>
          <a:p>
            <a:pPr marL="169863" indent="-169863">
              <a:buFont typeface="Arial"/>
              <a:buChar char="•"/>
            </a:pPr>
            <a:endParaRPr lang="en-US" sz="1600" dirty="0" smtClean="0">
              <a:latin typeface="Chalkboard"/>
              <a:cs typeface="Chalkboar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127005"/>
            <a:ext cx="6619875" cy="712403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  <a:cs typeface="Chalkboard"/>
              </a:rPr>
              <a:t>Autonomous Collaborative Search</a:t>
            </a:r>
            <a:br>
              <a:rPr lang="en-US" sz="2400" dirty="0" smtClean="0">
                <a:solidFill>
                  <a:srgbClr val="000090"/>
                </a:solidFill>
                <a:cs typeface="Chalkboard"/>
              </a:rPr>
            </a:br>
            <a:r>
              <a:rPr lang="en-US" sz="1800" dirty="0" smtClean="0">
                <a:solidFill>
                  <a:srgbClr val="000090"/>
                </a:solidFill>
                <a:cs typeface="Chalkboard"/>
              </a:rPr>
              <a:t>2.680 Lecture #9</a:t>
            </a:r>
            <a:endParaRPr lang="en-US" sz="1800" b="0" dirty="0">
              <a:solidFill>
                <a:srgbClr val="000090"/>
              </a:solidFill>
              <a:cs typeface="Chalkboard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85799" y="5003800"/>
            <a:ext cx="348615" cy="396106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280" y="1100666"/>
            <a:ext cx="36300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halkboard"/>
                <a:cs typeface="Chalkboard"/>
              </a:rPr>
              <a:t>Autonomous Collaborative Search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The mine countermeasure problem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The Search Timeline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</a:t>
            </a:r>
            <a:r>
              <a:rPr lang="en-US" sz="1600" dirty="0" err="1" smtClean="0">
                <a:latin typeface="Chalkboard"/>
                <a:cs typeface="Chalkboard"/>
              </a:rPr>
              <a:t>Cyborg</a:t>
            </a:r>
            <a:r>
              <a:rPr lang="en-US" sz="1600" dirty="0" smtClean="0">
                <a:latin typeface="Chalkboard"/>
                <a:cs typeface="Chalkboard"/>
              </a:rPr>
              <a:t> 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3699947"/>
            <a:ext cx="57894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halkboard"/>
                <a:cs typeface="Chalkboard"/>
              </a:rPr>
              <a:t>Simulated Hazard Sensing with the </a:t>
            </a:r>
            <a:r>
              <a:rPr lang="en-US" sz="1800" dirty="0" err="1" smtClean="0">
                <a:latin typeface="Chalkboard"/>
                <a:cs typeface="Chalkboard"/>
              </a:rPr>
              <a:t>uFldHazardSensor</a:t>
            </a:r>
            <a:endParaRPr lang="en-US" sz="1800" dirty="0" smtClean="0">
              <a:latin typeface="Chalkboard"/>
              <a:cs typeface="Chalkboard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MOOS Publish / Subscribe Interface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ROC Curves</a:t>
            </a:r>
          </a:p>
          <a:p>
            <a:r>
              <a:rPr lang="en-US" sz="1600" dirty="0" smtClean="0">
                <a:latin typeface="Chalkboard"/>
                <a:cs typeface="Chalkboard"/>
              </a:rPr>
              <a:t>- Sensor Configuration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" y="2421466"/>
            <a:ext cx="41356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halkboard"/>
                <a:cs typeface="Chalkboard"/>
              </a:rPr>
              <a:t>Lab 09 Preview - collaborative search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Basic problem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Use of </a:t>
            </a:r>
            <a:r>
              <a:rPr lang="en-US" sz="1600" dirty="0" err="1" smtClean="0">
                <a:latin typeface="Chalkboard"/>
                <a:cs typeface="Chalkboard"/>
              </a:rPr>
              <a:t>uFldHazardSensor</a:t>
            </a:r>
            <a:endParaRPr lang="en-US" sz="1600" dirty="0" smtClean="0">
              <a:latin typeface="Chalkboard"/>
              <a:cs typeface="Chalkboard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Teaming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" y="5012281"/>
            <a:ext cx="4160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  <a:latin typeface="Chalkboard"/>
                <a:cs typeface="Chalkboard"/>
              </a:rPr>
              <a:t>Inter-Vehicle Messaging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The </a:t>
            </a:r>
            <a:r>
              <a:rPr lang="en-US" sz="1600" dirty="0" err="1" smtClean="0">
                <a:latin typeface="Chalkboard"/>
                <a:cs typeface="Chalkboard"/>
              </a:rPr>
              <a:t>uFldMessageHandler</a:t>
            </a:r>
            <a:r>
              <a:rPr lang="en-US" sz="1600" dirty="0" smtClean="0">
                <a:latin typeface="Chalkboard"/>
                <a:cs typeface="Chalkboard"/>
              </a:rPr>
              <a:t> MOOS App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Vehicle / </a:t>
            </a:r>
            <a:r>
              <a:rPr lang="en-US" sz="1600" dirty="0" err="1" smtClean="0">
                <a:latin typeface="Chalkboard"/>
                <a:cs typeface="Chalkboard"/>
              </a:rPr>
              <a:t>Shoreside</a:t>
            </a:r>
            <a:r>
              <a:rPr lang="en-US" sz="1600" dirty="0" smtClean="0">
                <a:latin typeface="Chalkboard"/>
                <a:cs typeface="Chalkboard"/>
              </a:rPr>
              <a:t> Topology and Routing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Chalkboard"/>
                <a:cs typeface="Chalkboard"/>
              </a:rPr>
              <a:t> The </a:t>
            </a:r>
            <a:r>
              <a:rPr lang="en-US" sz="1600" dirty="0" err="1" smtClean="0">
                <a:latin typeface="Chalkboard"/>
                <a:cs typeface="Chalkboard"/>
              </a:rPr>
              <a:t>uFldNodeComms</a:t>
            </a:r>
            <a:r>
              <a:rPr lang="en-US" sz="1600" dirty="0" smtClean="0">
                <a:latin typeface="Chalkboard"/>
                <a:cs typeface="Chalkboard"/>
              </a:rPr>
              <a:t> MOOS App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4" y="5585"/>
            <a:ext cx="7772400" cy="688682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Mine Countermeasures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rgbClr val="000090"/>
                </a:solidFill>
              </a:rPr>
              <a:t>Phases of Search: </a:t>
            </a:r>
            <a:r>
              <a:rPr lang="en-US" sz="1600" dirty="0" smtClean="0">
                <a:solidFill>
                  <a:srgbClr val="FF6600"/>
                </a:solidFill>
              </a:rPr>
              <a:t>Broad Area Search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43015" y="4106328"/>
            <a:ext cx="8519399" cy="2104231"/>
          </a:xfrm>
          <a:prstGeom prst="parallelogram">
            <a:avLst>
              <a:gd name="adj" fmla="val 51349"/>
            </a:avLst>
          </a:prstGeom>
          <a:solidFill>
            <a:schemeClr val="bg1">
              <a:lumMod val="8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5000" y="2800818"/>
            <a:ext cx="8170333" cy="172155"/>
          </a:xfrm>
          <a:custGeom>
            <a:avLst/>
            <a:gdLst>
              <a:gd name="connsiteX0" fmla="*/ 0 w 8170333"/>
              <a:gd name="connsiteY0" fmla="*/ 93133 h 172155"/>
              <a:gd name="connsiteX1" fmla="*/ 330200 w 8170333"/>
              <a:gd name="connsiteY1" fmla="*/ 93133 h 172155"/>
              <a:gd name="connsiteX2" fmla="*/ 1126067 w 8170333"/>
              <a:gd name="connsiteY2" fmla="*/ 93133 h 172155"/>
              <a:gd name="connsiteX3" fmla="*/ 2362200 w 8170333"/>
              <a:gd name="connsiteY3" fmla="*/ 59267 h 172155"/>
              <a:gd name="connsiteX4" fmla="*/ 3810000 w 8170333"/>
              <a:gd name="connsiteY4" fmla="*/ 101600 h 172155"/>
              <a:gd name="connsiteX5" fmla="*/ 5164667 w 8170333"/>
              <a:gd name="connsiteY5" fmla="*/ 169333 h 172155"/>
              <a:gd name="connsiteX6" fmla="*/ 6070600 w 8170333"/>
              <a:gd name="connsiteY6" fmla="*/ 118533 h 172155"/>
              <a:gd name="connsiteX7" fmla="*/ 7484533 w 8170333"/>
              <a:gd name="connsiteY7" fmla="*/ 0 h 172155"/>
              <a:gd name="connsiteX8" fmla="*/ 8170333 w 8170333"/>
              <a:gd name="connsiteY8" fmla="*/ 25400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33" h="172155">
                <a:moveTo>
                  <a:pt x="0" y="93133"/>
                </a:moveTo>
                <a:lnTo>
                  <a:pt x="330200" y="93133"/>
                </a:lnTo>
                <a:cubicBezTo>
                  <a:pt x="517878" y="93133"/>
                  <a:pt x="787400" y="98777"/>
                  <a:pt x="1126067" y="93133"/>
                </a:cubicBezTo>
                <a:cubicBezTo>
                  <a:pt x="1464734" y="87489"/>
                  <a:pt x="1914878" y="57856"/>
                  <a:pt x="2362200" y="59267"/>
                </a:cubicBezTo>
                <a:cubicBezTo>
                  <a:pt x="2809522" y="60678"/>
                  <a:pt x="3342922" y="83256"/>
                  <a:pt x="3810000" y="101600"/>
                </a:cubicBezTo>
                <a:cubicBezTo>
                  <a:pt x="4277078" y="119944"/>
                  <a:pt x="4787900" y="166511"/>
                  <a:pt x="5164667" y="169333"/>
                </a:cubicBezTo>
                <a:cubicBezTo>
                  <a:pt x="5541434" y="172155"/>
                  <a:pt x="5683956" y="146755"/>
                  <a:pt x="6070600" y="118533"/>
                </a:cubicBezTo>
                <a:cubicBezTo>
                  <a:pt x="6457244" y="90311"/>
                  <a:pt x="7134578" y="15522"/>
                  <a:pt x="7484533" y="0"/>
                </a:cubicBezTo>
                <a:lnTo>
                  <a:pt x="8170333" y="25400"/>
                </a:lnTo>
              </a:path>
            </a:pathLst>
          </a:custGeom>
          <a:ln w="9525">
            <a:solidFill>
              <a:srgbClr val="000090"/>
            </a:solidFill>
          </a:ln>
          <a:effectLst>
            <a:outerShdw blurRad="111125" dist="50800" dir="5400000" sx="98000" sy="98000" rotWithShape="0">
              <a:srgbClr val="000000">
                <a:alpha val="84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33"/>
          <p:cNvGrpSpPr/>
          <p:nvPr/>
        </p:nvGrpSpPr>
        <p:grpSpPr>
          <a:xfrm rot="7282648">
            <a:off x="1578024" y="4380902"/>
            <a:ext cx="300779" cy="85920"/>
            <a:chOff x="3015073" y="3436554"/>
            <a:chExt cx="300779" cy="85920"/>
          </a:xfrm>
        </p:grpSpPr>
        <p:sp>
          <p:nvSpPr>
            <p:cNvPr id="8" name="Rounded Rectangle 7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1066809" y="55456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1341" y="5770037"/>
            <a:ext cx="177800" cy="127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33442" y="4775204"/>
            <a:ext cx="177800" cy="127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407360" y="2687005"/>
            <a:ext cx="128016" cy="1588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22"/>
          <p:cNvGrpSpPr/>
          <p:nvPr/>
        </p:nvGrpSpPr>
        <p:grpSpPr>
          <a:xfrm rot="18085405">
            <a:off x="3499465" y="2310068"/>
            <a:ext cx="169724" cy="306240"/>
            <a:chOff x="3547532" y="5164667"/>
            <a:chExt cx="270596" cy="389466"/>
          </a:xfrm>
        </p:grpSpPr>
        <p:sp>
          <p:nvSpPr>
            <p:cNvPr id="20" name="Freeform 19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rapezoid 22"/>
          <p:cNvSpPr/>
          <p:nvPr/>
        </p:nvSpPr>
        <p:spPr bwMode="auto">
          <a:xfrm flipV="1">
            <a:off x="3293577" y="2809265"/>
            <a:ext cx="745066" cy="118533"/>
          </a:xfrm>
          <a:prstGeom prst="trapezoid">
            <a:avLst>
              <a:gd name="adj" fmla="val 43095"/>
            </a:avLst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95140" y="2750004"/>
            <a:ext cx="270934" cy="59267"/>
          </a:xfrm>
          <a:prstGeom prst="rect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07087" y="57488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59487" y="53932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5142" y="52154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17820" y="5596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70220" y="5240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45275" y="50122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5553" y="5215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37953" y="4859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8" y="4682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68834" y="5063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48686" y="4707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56008" y="4969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44142" y="48006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37971" y="4758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64275" y="459740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04553" y="48006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56953" y="44449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22608" y="42672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87834" y="4648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67686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75008" y="4555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25076" y="54356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70154" y="5460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45209" y="52324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85487" y="54356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37887" y="5079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03542" y="49022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30101" y="53594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48620" y="49275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5942" y="51900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4076" y="502073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37905" y="497838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64209" y="481753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04487" y="5020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56887" y="466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722542" y="448733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87768" y="48683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20" y="4512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74942" y="47752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88286" y="5808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640686" y="554565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56019" y="5427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41819" y="5367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707474" y="5190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72700" y="5571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52552" y="5215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59874" y="5477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41837" y="5266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91700" y="5156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28072" y="5063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735701" y="50292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854220" y="45973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261542" y="48598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3368" y="45381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73220" y="41825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56635" y="4639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75154" y="42079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882476" y="44704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314302" y="41486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614354" y="42587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724421" y="46143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841076" y="542713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67635" y="58843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586154" y="545251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93476" y="57150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25302" y="53932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51420" y="6036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90568" y="59774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470420" y="56218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17088" y="5587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427155" y="59435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76886" y="59520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16034" y="58928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752621" y="585892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531554" y="593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370702" y="58758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107289" y="5841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527820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366968" y="423334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103555" y="419945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22"/>
          <p:cNvGrpSpPr/>
          <p:nvPr/>
        </p:nvGrpSpPr>
        <p:grpSpPr>
          <a:xfrm rot="5400000">
            <a:off x="3505797" y="2952509"/>
            <a:ext cx="169025" cy="283390"/>
            <a:chOff x="3547532" y="5164667"/>
            <a:chExt cx="270596" cy="389466"/>
          </a:xfrm>
        </p:grpSpPr>
        <p:sp>
          <p:nvSpPr>
            <p:cNvPr id="114" name="Freeform 113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62401" y="751176"/>
            <a:ext cx="699913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halkboard"/>
                <a:cs typeface="Chalkboard"/>
              </a:rPr>
              <a:t>A Typical approach to MCM problem is to divide the mission into three phases: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arenBoth"/>
            </a:pPr>
            <a:r>
              <a:rPr lang="en-US" sz="1500" dirty="0" smtClean="0">
                <a:latin typeface="Chalkboard"/>
                <a:cs typeface="Chalkboard"/>
              </a:rPr>
              <a:t>Wide area search and detection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</a:pPr>
            <a:r>
              <a:rPr lang="en-US" sz="1500" dirty="0" smtClean="0">
                <a:latin typeface="Chalkboard"/>
                <a:cs typeface="Chalkboard"/>
              </a:rPr>
              <a:t>	- Uniform, exhaustive search (lawnmower pattern)</a:t>
            </a:r>
          </a:p>
        </p:txBody>
      </p:sp>
      <p:sp>
        <p:nvSpPr>
          <p:cNvPr id="120" name="Trapezoid 119"/>
          <p:cNvSpPr/>
          <p:nvPr/>
        </p:nvSpPr>
        <p:spPr bwMode="auto">
          <a:xfrm>
            <a:off x="1177665" y="4561975"/>
            <a:ext cx="1003883" cy="337537"/>
          </a:xfrm>
          <a:prstGeom prst="trapezoid">
            <a:avLst>
              <a:gd name="adj" fmla="val 117331"/>
            </a:avLst>
          </a:prstGeom>
          <a:solidFill>
            <a:srgbClr val="00005A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8" name="Freeform 117"/>
          <p:cNvSpPr/>
          <p:nvPr/>
        </p:nvSpPr>
        <p:spPr bwMode="auto">
          <a:xfrm>
            <a:off x="584344" y="4105840"/>
            <a:ext cx="3661885" cy="2197053"/>
          </a:xfrm>
          <a:custGeom>
            <a:avLst/>
            <a:gdLst>
              <a:gd name="connsiteX0" fmla="*/ 0 w 2571111"/>
              <a:gd name="connsiteY0" fmla="*/ 927125 h 1028408"/>
              <a:gd name="connsiteX1" fmla="*/ 529805 w 2571111"/>
              <a:gd name="connsiteY1" fmla="*/ 7791 h 1028408"/>
              <a:gd name="connsiteX2" fmla="*/ 880411 w 2571111"/>
              <a:gd name="connsiteY2" fmla="*/ 0 h 1028408"/>
              <a:gd name="connsiteX3" fmla="*/ 350606 w 2571111"/>
              <a:gd name="connsiteY3" fmla="*/ 958289 h 1028408"/>
              <a:gd name="connsiteX4" fmla="*/ 818081 w 2571111"/>
              <a:gd name="connsiteY4" fmla="*/ 958289 h 1028408"/>
              <a:gd name="connsiteX5" fmla="*/ 1254391 w 2571111"/>
              <a:gd name="connsiteY5" fmla="*/ 0 h 1028408"/>
              <a:gd name="connsiteX6" fmla="*/ 1651744 w 2571111"/>
              <a:gd name="connsiteY6" fmla="*/ 0 h 1028408"/>
              <a:gd name="connsiteX7" fmla="*/ 1199852 w 2571111"/>
              <a:gd name="connsiteY7" fmla="*/ 981662 h 1028408"/>
              <a:gd name="connsiteX8" fmla="*/ 1667327 w 2571111"/>
              <a:gd name="connsiteY8" fmla="*/ 989453 h 1028408"/>
              <a:gd name="connsiteX9" fmla="*/ 2064680 w 2571111"/>
              <a:gd name="connsiteY9" fmla="*/ 7791 h 1028408"/>
              <a:gd name="connsiteX10" fmla="*/ 2571111 w 2571111"/>
              <a:gd name="connsiteY10" fmla="*/ 7791 h 1028408"/>
              <a:gd name="connsiteX11" fmla="*/ 2197131 w 2571111"/>
              <a:gd name="connsiteY11" fmla="*/ 1028408 h 102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1111" h="1028408">
                <a:moveTo>
                  <a:pt x="0" y="927125"/>
                </a:moveTo>
                <a:lnTo>
                  <a:pt x="529805" y="7791"/>
                </a:lnTo>
                <a:lnTo>
                  <a:pt x="880411" y="0"/>
                </a:lnTo>
                <a:lnTo>
                  <a:pt x="350606" y="958289"/>
                </a:lnTo>
                <a:lnTo>
                  <a:pt x="818081" y="958289"/>
                </a:lnTo>
                <a:lnTo>
                  <a:pt x="1254391" y="0"/>
                </a:lnTo>
                <a:lnTo>
                  <a:pt x="1651744" y="0"/>
                </a:lnTo>
                <a:lnTo>
                  <a:pt x="1199852" y="981662"/>
                </a:lnTo>
                <a:lnTo>
                  <a:pt x="1667327" y="989453"/>
                </a:lnTo>
                <a:lnTo>
                  <a:pt x="2064680" y="7791"/>
                </a:lnTo>
                <a:lnTo>
                  <a:pt x="2571111" y="7791"/>
                </a:lnTo>
                <a:lnTo>
                  <a:pt x="2197131" y="1028408"/>
                </a:lnTo>
              </a:path>
            </a:pathLst>
          </a:custGeom>
          <a:noFill/>
          <a:ln w="12700" cap="flat" cmpd="sng" algn="ctr">
            <a:solidFill>
              <a:srgbClr val="00005A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" name="Group 133"/>
          <p:cNvGrpSpPr/>
          <p:nvPr/>
        </p:nvGrpSpPr>
        <p:grpSpPr>
          <a:xfrm rot="8681125">
            <a:off x="3792725" y="3154453"/>
            <a:ext cx="204086" cy="66527"/>
            <a:chOff x="3015073" y="3436554"/>
            <a:chExt cx="300779" cy="85920"/>
          </a:xfrm>
        </p:grpSpPr>
        <p:sp>
          <p:nvSpPr>
            <p:cNvPr id="126" name="Rounded Rectangle 125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Freeform 127"/>
          <p:cNvSpPr/>
          <p:nvPr/>
        </p:nvSpPr>
        <p:spPr>
          <a:xfrm>
            <a:off x="3937806" y="2890450"/>
            <a:ext cx="214928" cy="236120"/>
          </a:xfrm>
          <a:custGeom>
            <a:avLst/>
            <a:gdLst>
              <a:gd name="connsiteX0" fmla="*/ 1210734 w 1210734"/>
              <a:gd name="connsiteY0" fmla="*/ 0 h 1557867"/>
              <a:gd name="connsiteX1" fmla="*/ 668867 w 1210734"/>
              <a:gd name="connsiteY1" fmla="*/ 143933 h 1557867"/>
              <a:gd name="connsiteX2" fmla="*/ 736600 w 1210734"/>
              <a:gd name="connsiteY2" fmla="*/ 711200 h 1557867"/>
              <a:gd name="connsiteX3" fmla="*/ 0 w 1210734"/>
              <a:gd name="connsiteY3" fmla="*/ 1557867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34" h="1557867">
                <a:moveTo>
                  <a:pt x="1210734" y="0"/>
                </a:moveTo>
                <a:cubicBezTo>
                  <a:pt x="979311" y="12700"/>
                  <a:pt x="747889" y="25400"/>
                  <a:pt x="668867" y="143933"/>
                </a:cubicBezTo>
                <a:cubicBezTo>
                  <a:pt x="589845" y="262466"/>
                  <a:pt x="848078" y="475544"/>
                  <a:pt x="736600" y="711200"/>
                </a:cubicBezTo>
                <a:cubicBezTo>
                  <a:pt x="625122" y="946856"/>
                  <a:pt x="0" y="1557867"/>
                  <a:pt x="0" y="1557867"/>
                </a:cubicBezTo>
              </a:path>
            </a:pathLst>
          </a:cu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821260" y="1777994"/>
            <a:ext cx="1989661" cy="846669"/>
          </a:xfrm>
          <a:prstGeom prst="roundRect">
            <a:avLst>
              <a:gd name="adj" fmla="val 8073"/>
            </a:avLst>
          </a:prstGeom>
          <a:solidFill>
            <a:schemeClr val="bg1">
              <a:lumMod val="85000"/>
              <a:alpha val="89000"/>
            </a:schemeClr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33868"/>
            <a:ext cx="6619875" cy="651929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The </a:t>
            </a:r>
            <a:r>
              <a:rPr lang="en-US" sz="2400" dirty="0" err="1" smtClean="0">
                <a:solidFill>
                  <a:srgbClr val="1E1D5A"/>
                </a:solidFill>
                <a:cs typeface="Chalkboard"/>
              </a:rPr>
              <a:t>uFldMessageHander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 App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Inter-vehicle messaging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9600" y="1600200"/>
            <a:ext cx="5782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dirty="0" smtClean="0">
                <a:latin typeface="Courier"/>
                <a:cs typeface="Courier"/>
              </a:rPr>
              <a:t>NODE_MESSAGE_LOCAL = </a:t>
            </a:r>
            <a:r>
              <a:rPr lang="en-US" dirty="0" smtClean="0">
                <a:solidFill>
                  <a:srgbClr val="C200C2"/>
                </a:solidFill>
                <a:latin typeface="Courier"/>
                <a:cs typeface="Courier"/>
              </a:rPr>
              <a:t>“</a:t>
            </a:r>
            <a:r>
              <a:rPr lang="en-US" dirty="0" err="1" smtClean="0">
                <a:solidFill>
                  <a:srgbClr val="C200C2"/>
                </a:solidFill>
                <a:latin typeface="Courier"/>
                <a:cs typeface="Courier"/>
              </a:rPr>
              <a:t>src_node</a:t>
            </a:r>
            <a:r>
              <a:rPr lang="en-US" dirty="0" smtClean="0">
                <a:solidFill>
                  <a:srgbClr val="C200C2"/>
                </a:solidFill>
                <a:latin typeface="Courier"/>
                <a:cs typeface="Courier"/>
              </a:rPr>
              <a:t>=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alpha</a:t>
            </a:r>
            <a:r>
              <a:rPr lang="en-US" dirty="0" err="1" smtClean="0">
                <a:solidFill>
                  <a:srgbClr val="C200C2"/>
                </a:solidFill>
                <a:latin typeface="Courier"/>
                <a:cs typeface="Courier"/>
              </a:rPr>
              <a:t>,dest_node</a:t>
            </a:r>
            <a:r>
              <a:rPr lang="en-US" dirty="0" smtClean="0">
                <a:solidFill>
                  <a:srgbClr val="C200C2"/>
                </a:solidFill>
                <a:latin typeface="Courier"/>
                <a:cs typeface="Courier"/>
              </a:rPr>
              <a:t>=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bravo</a:t>
            </a:r>
            <a:r>
              <a:rPr lang="en-US" dirty="0" smtClean="0">
                <a:solidFill>
                  <a:srgbClr val="C200C2"/>
                </a:solidFill>
                <a:latin typeface="Courier"/>
                <a:cs typeface="Courier"/>
              </a:rPr>
              <a:t>, </a:t>
            </a:r>
            <a:r>
              <a:rPr lang="en-US" dirty="0" err="1" smtClean="0">
                <a:solidFill>
                  <a:srgbClr val="C200C2"/>
                </a:solidFill>
                <a:latin typeface="Courier"/>
                <a:cs typeface="Courier"/>
              </a:rPr>
              <a:t>var_name</a:t>
            </a:r>
            <a:r>
              <a:rPr lang="en-US" dirty="0" smtClean="0">
                <a:solidFill>
                  <a:srgbClr val="C200C2"/>
                </a:solidFill>
                <a:latin typeface="Courier"/>
                <a:cs typeface="Courier"/>
              </a:rPr>
              <a:t>=</a:t>
            </a:r>
            <a:r>
              <a:rPr lang="en-US" dirty="0" err="1" smtClean="0">
                <a:solidFill>
                  <a:srgbClr val="C200C2"/>
                </a:solidFill>
                <a:latin typeface="Courier"/>
                <a:cs typeface="Courier"/>
              </a:rPr>
              <a:t>STATUS,string_var</a:t>
            </a:r>
            <a:r>
              <a:rPr lang="en-US" dirty="0" smtClean="0">
                <a:solidFill>
                  <a:srgbClr val="C200C2"/>
                </a:solidFill>
                <a:latin typeface="Courier"/>
                <a:cs typeface="Courier"/>
              </a:rPr>
              <a:t>=searching”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190" y="1591719"/>
            <a:ext cx="188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halkboard"/>
                <a:cs typeface="Chalkboard"/>
              </a:rPr>
              <a:t> </a:t>
            </a:r>
          </a:p>
          <a:p>
            <a:pPr algn="r"/>
            <a:r>
              <a:rPr lang="en-US" sz="1600" dirty="0" smtClean="0">
                <a:latin typeface="Chalkboard"/>
                <a:cs typeface="Chalkboard"/>
              </a:rPr>
              <a:t>(Some MOOS App)</a:t>
            </a:r>
          </a:p>
          <a:p>
            <a:pPr algn="r"/>
            <a:r>
              <a:rPr lang="en-US" sz="1600" dirty="0" smtClean="0">
                <a:latin typeface="Chalkboard"/>
                <a:cs typeface="Chalkboard"/>
              </a:rPr>
              <a:t>Publishes: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667" y="1422386"/>
            <a:ext cx="275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Vehicle </a:t>
            </a:r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alpha</a:t>
            </a:r>
            <a:r>
              <a:rPr lang="en-US" dirty="0" smtClean="0">
                <a:latin typeface="Chalkboard"/>
                <a:cs typeface="Chalkboard"/>
              </a:rPr>
              <a:t> (source vehicle)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21260" y="4089409"/>
            <a:ext cx="1989661" cy="846669"/>
          </a:xfrm>
          <a:prstGeom prst="roundRect">
            <a:avLst>
              <a:gd name="adj" fmla="val 8073"/>
            </a:avLst>
          </a:prstGeom>
          <a:solidFill>
            <a:schemeClr val="bg1">
              <a:lumMod val="85000"/>
              <a:alpha val="89000"/>
            </a:schemeClr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190" y="3903134"/>
            <a:ext cx="1888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halkboard"/>
                <a:cs typeface="Chalkboard"/>
              </a:rPr>
              <a:t> </a:t>
            </a:r>
          </a:p>
          <a:p>
            <a:pPr algn="r"/>
            <a:r>
              <a:rPr lang="en-US" dirty="0" err="1" smtClean="0">
                <a:latin typeface="Chalkboard"/>
                <a:cs typeface="Chalkboard"/>
              </a:rPr>
              <a:t>uFldMessageHandler</a:t>
            </a:r>
            <a:r>
              <a:rPr lang="en-US" dirty="0" smtClean="0">
                <a:latin typeface="Chalkboard"/>
                <a:cs typeface="Chalkboard"/>
              </a:rPr>
              <a:t> Subscribes/Handles:</a:t>
            </a:r>
          </a:p>
          <a:p>
            <a:pPr algn="r"/>
            <a:r>
              <a:rPr lang="en-US" dirty="0" smtClean="0">
                <a:latin typeface="Chalkboard"/>
                <a:cs typeface="Chalkboard"/>
              </a:rPr>
              <a:t>Publishes: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600" y="3733801"/>
            <a:ext cx="256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Vehicle </a:t>
            </a:r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bravo </a:t>
            </a:r>
            <a:r>
              <a:rPr lang="en-US" dirty="0" smtClean="0">
                <a:latin typeface="Chalkboard"/>
                <a:cs typeface="Chalkboard"/>
              </a:rPr>
              <a:t>(</a:t>
            </a:r>
            <a:r>
              <a:rPr lang="en-US" dirty="0" err="1" smtClean="0">
                <a:latin typeface="Chalkboard"/>
                <a:cs typeface="Chalkboard"/>
              </a:rPr>
              <a:t>dest</a:t>
            </a:r>
            <a:r>
              <a:rPr lang="en-US" dirty="0" smtClean="0">
                <a:latin typeface="Chalkboard"/>
                <a:cs typeface="Chalkboard"/>
              </a:rPr>
              <a:t> vehicle)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1591733" y="3056481"/>
            <a:ext cx="558800" cy="618067"/>
          </a:xfrm>
          <a:prstGeom prst="downArrow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8059" y="3564483"/>
            <a:ext cx="5782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dirty="0" smtClean="0">
                <a:latin typeface="Courier"/>
                <a:cs typeface="Courier"/>
              </a:rPr>
              <a:t>NODE_MESSAGE = </a:t>
            </a:r>
          </a:p>
          <a:p>
            <a:pPr marL="287338" indent="-287338"/>
            <a:r>
              <a:rPr lang="en-US" dirty="0" smtClean="0">
                <a:solidFill>
                  <a:srgbClr val="C200C2"/>
                </a:solidFill>
                <a:latin typeface="Courier"/>
                <a:cs typeface="Courier"/>
              </a:rPr>
              <a:t>   “</a:t>
            </a:r>
            <a:r>
              <a:rPr lang="en-US" dirty="0" err="1" smtClean="0">
                <a:solidFill>
                  <a:srgbClr val="C200C2"/>
                </a:solidFill>
                <a:latin typeface="Courier"/>
                <a:cs typeface="Courier"/>
              </a:rPr>
              <a:t>src_node</a:t>
            </a:r>
            <a:r>
              <a:rPr lang="en-US" dirty="0" smtClean="0">
                <a:solidFill>
                  <a:srgbClr val="C200C2"/>
                </a:solidFill>
                <a:latin typeface="Courier"/>
                <a:cs typeface="Courier"/>
              </a:rPr>
              <a:t>=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alpha</a:t>
            </a:r>
            <a:r>
              <a:rPr lang="en-US" dirty="0" err="1" smtClean="0">
                <a:solidFill>
                  <a:srgbClr val="C200C2"/>
                </a:solidFill>
                <a:latin typeface="Courier"/>
                <a:cs typeface="Courier"/>
              </a:rPr>
              <a:t>,dest_node</a:t>
            </a:r>
            <a:r>
              <a:rPr lang="en-US" dirty="0" smtClean="0">
                <a:solidFill>
                  <a:srgbClr val="C200C2"/>
                </a:solidFill>
                <a:latin typeface="Courier"/>
                <a:cs typeface="Courier"/>
              </a:rPr>
              <a:t>=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bravo</a:t>
            </a:r>
            <a:r>
              <a:rPr lang="en-US" dirty="0" smtClean="0">
                <a:solidFill>
                  <a:srgbClr val="C200C2"/>
                </a:solidFill>
                <a:latin typeface="Courier"/>
                <a:cs typeface="Courier"/>
              </a:rPr>
              <a:t>, </a:t>
            </a:r>
            <a:r>
              <a:rPr lang="en-US" dirty="0" err="1" smtClean="0">
                <a:solidFill>
                  <a:srgbClr val="C200C2"/>
                </a:solidFill>
                <a:latin typeface="Courier"/>
                <a:cs typeface="Courier"/>
              </a:rPr>
              <a:t>var_name</a:t>
            </a:r>
            <a:r>
              <a:rPr lang="en-US" dirty="0" smtClean="0">
                <a:solidFill>
                  <a:srgbClr val="C200C2"/>
                </a:solidFill>
                <a:latin typeface="Courier"/>
                <a:cs typeface="Courier"/>
              </a:rPr>
              <a:t>=</a:t>
            </a:r>
            <a:r>
              <a:rPr lang="en-US" dirty="0" err="1" smtClean="0">
                <a:solidFill>
                  <a:srgbClr val="C200C2"/>
                </a:solidFill>
                <a:latin typeface="Courier"/>
                <a:cs typeface="Courier"/>
              </a:rPr>
              <a:t>STATUS,string_var</a:t>
            </a:r>
            <a:r>
              <a:rPr lang="en-US" dirty="0" smtClean="0">
                <a:solidFill>
                  <a:srgbClr val="C200C2"/>
                </a:solidFill>
                <a:latin typeface="Courier"/>
                <a:cs typeface="Courier"/>
              </a:rPr>
              <a:t>=searching”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rot="10800000" flipV="1">
            <a:off x="2709333" y="3899947"/>
            <a:ext cx="448726" cy="519668"/>
          </a:xfrm>
          <a:prstGeom prst="line">
            <a:avLst/>
          </a:prstGeom>
          <a:solidFill>
            <a:srgbClr val="00005A"/>
          </a:solidFill>
          <a:ln w="38100" cap="flat" cmpd="sng" algn="ctr">
            <a:solidFill>
              <a:srgbClr val="C200C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>
            <a:endCxn id="22" idx="1"/>
          </p:cNvCxnSpPr>
          <p:nvPr/>
        </p:nvCxnSpPr>
        <p:spPr bwMode="auto">
          <a:xfrm>
            <a:off x="2734733" y="4715948"/>
            <a:ext cx="694259" cy="314756"/>
          </a:xfrm>
          <a:prstGeom prst="line">
            <a:avLst/>
          </a:prstGeom>
          <a:solidFill>
            <a:srgbClr val="00005A"/>
          </a:solidFill>
          <a:ln w="38100" cap="flat" cmpd="sng" algn="ctr">
            <a:solidFill>
              <a:srgbClr val="C200C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428992" y="4876815"/>
            <a:ext cx="453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STATUS = “searching”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33868"/>
            <a:ext cx="6619875" cy="651929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The </a:t>
            </a:r>
            <a:r>
              <a:rPr lang="en-US" sz="2400" dirty="0" err="1" smtClean="0">
                <a:solidFill>
                  <a:srgbClr val="1E1D5A"/>
                </a:solidFill>
                <a:cs typeface="Chalkboard"/>
              </a:rPr>
              <a:t>uFldMessageHander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 App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Typical Application </a:t>
            </a:r>
            <a:r>
              <a:rPr lang="en-US" sz="1600" dirty="0" err="1" smtClean="0">
                <a:solidFill>
                  <a:srgbClr val="FF6600"/>
                </a:solidFill>
                <a:cs typeface="Chalkboard"/>
              </a:rPr>
              <a:t>Toplogy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1134534"/>
            <a:ext cx="8121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The </a:t>
            </a:r>
            <a:r>
              <a:rPr lang="en-US" sz="1600" dirty="0" err="1" smtClean="0">
                <a:solidFill>
                  <a:srgbClr val="FF6600"/>
                </a:solidFill>
                <a:latin typeface="Chalkboard"/>
                <a:cs typeface="Chalkboard"/>
              </a:rPr>
              <a:t>uFldMessageHandler</a:t>
            </a:r>
            <a:r>
              <a:rPr lang="en-US" sz="1600" dirty="0" smtClean="0">
                <a:solidFill>
                  <a:srgbClr val="FF6600"/>
                </a:solidFill>
                <a:latin typeface="Chalkboard"/>
                <a:cs typeface="Chalkboard"/>
              </a:rPr>
              <a:t> </a:t>
            </a:r>
            <a:r>
              <a:rPr lang="en-US" sz="1600" dirty="0" smtClean="0">
                <a:latin typeface="Chalkboard"/>
                <a:cs typeface="Chalkboard"/>
              </a:rPr>
              <a:t>app is running on all vehicles wishing to receive messages.</a:t>
            </a:r>
            <a:endParaRPr lang="en-US" sz="1600" dirty="0">
              <a:latin typeface="Chalkboard"/>
              <a:cs typeface="Chalkboard"/>
            </a:endParaRPr>
          </a:p>
        </p:txBody>
      </p:sp>
      <p:pic>
        <p:nvPicPr>
          <p:cNvPr id="5" name="Picture 4" descr="ufmh_topolo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78" y="1637685"/>
            <a:ext cx="6835821" cy="42247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33868"/>
            <a:ext cx="6619875" cy="651929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1E1D5A"/>
                </a:solidFill>
                <a:cs typeface="Chalkboard"/>
              </a:rPr>
              <a:t>uField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 Message Routing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466" y="829734"/>
            <a:ext cx="4334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Message routing is handled on the </a:t>
            </a:r>
            <a:r>
              <a:rPr lang="en-US" sz="1600" dirty="0" err="1" smtClean="0">
                <a:latin typeface="Chalkboard"/>
                <a:cs typeface="Chalkboard"/>
              </a:rPr>
              <a:t>shoreside</a:t>
            </a:r>
            <a:r>
              <a:rPr lang="en-US" sz="1600" dirty="0" smtClean="0">
                <a:latin typeface="Chalkboard"/>
                <a:cs typeface="Chalkboard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03163" y="3632200"/>
            <a:ext cx="5444067" cy="1588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660390" y="4809067"/>
            <a:ext cx="2328334" cy="863600"/>
          </a:xfrm>
          <a:prstGeom prst="roundRect">
            <a:avLst/>
          </a:prstGeom>
          <a:noFill/>
          <a:ln w="9525" cap="flat" cmpd="sng" algn="ctr">
            <a:solidFill>
              <a:srgbClr val="00005A">
                <a:alpha val="6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0057" y="5063066"/>
            <a:ext cx="827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Vehicle 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031955" y="1693334"/>
            <a:ext cx="2328334" cy="863600"/>
          </a:xfrm>
          <a:prstGeom prst="roundRect">
            <a:avLst/>
          </a:prstGeom>
          <a:noFill/>
          <a:ln w="9525" cap="flat" cmpd="sng" algn="ctr">
            <a:solidFill>
              <a:srgbClr val="00005A">
                <a:alpha val="6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2353" y="1888066"/>
            <a:ext cx="1078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halkboard"/>
                <a:cs typeface="Chalkboard"/>
              </a:rPr>
              <a:t>Shoreside</a:t>
            </a:r>
            <a:endParaRPr lang="en-US" sz="1600" dirty="0">
              <a:latin typeface="Chalkboard"/>
              <a:cs typeface="Chalkboard"/>
            </a:endParaRPr>
          </a:p>
        </p:txBody>
      </p:sp>
      <p:cxnSp>
        <p:nvCxnSpPr>
          <p:cNvPr id="15" name="Straight Connector 14"/>
          <p:cNvCxnSpPr>
            <a:stCxn id="8" idx="0"/>
          </p:cNvCxnSpPr>
          <p:nvPr/>
        </p:nvCxnSpPr>
        <p:spPr bwMode="auto">
          <a:xfrm rot="5400000" flipH="1" flipV="1">
            <a:off x="1170506" y="3210984"/>
            <a:ext cx="2252134" cy="944033"/>
          </a:xfrm>
          <a:prstGeom prst="line">
            <a:avLst/>
          </a:prstGeom>
          <a:solidFill>
            <a:srgbClr val="00005A"/>
          </a:solidFill>
          <a:ln w="15875" cap="flat" cmpd="sng" algn="ctr">
            <a:solidFill>
              <a:srgbClr val="008000">
                <a:alpha val="70000"/>
              </a:srgbClr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873290" y="3893179"/>
            <a:ext cx="21988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halkboard"/>
                <a:cs typeface="Chalkboard"/>
              </a:rPr>
              <a:t>NODE_MESSAGE_LOCAL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0624" y="2987245"/>
            <a:ext cx="15535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halkboard"/>
                <a:cs typeface="Chalkboard"/>
              </a:rPr>
              <a:t>NODE_MESSAGE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293488" y="4809067"/>
            <a:ext cx="2328334" cy="863600"/>
          </a:xfrm>
          <a:prstGeom prst="roundRect">
            <a:avLst/>
          </a:prstGeom>
          <a:noFill/>
          <a:ln w="9525" cap="flat" cmpd="sng" algn="ctr">
            <a:solidFill>
              <a:srgbClr val="00005A">
                <a:alpha val="6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3155" y="5063066"/>
            <a:ext cx="827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Vehicle </a:t>
            </a:r>
            <a:endParaRPr lang="en-US" sz="1600" dirty="0">
              <a:latin typeface="Chalkboard"/>
              <a:cs typeface="Chalkboard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>
            <a:off x="3187685" y="3280831"/>
            <a:ext cx="2252135" cy="804337"/>
          </a:xfrm>
          <a:prstGeom prst="line">
            <a:avLst/>
          </a:prstGeom>
          <a:solidFill>
            <a:srgbClr val="00005A"/>
          </a:solidFill>
          <a:ln w="1587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3506425" y="2987245"/>
            <a:ext cx="221274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NODE_MESSAGE_HENRY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63625" y="3927044"/>
            <a:ext cx="15535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NODE_MESSAGE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059" y="3302000"/>
            <a:ext cx="85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halkboard"/>
                <a:cs typeface="Chalkboard"/>
              </a:rPr>
              <a:t>Shoreside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3195" y="3623735"/>
            <a:ext cx="50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Field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9067" y="1684867"/>
            <a:ext cx="2971949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ProcessConfig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err="1" smtClean="0">
                <a:solidFill>
                  <a:srgbClr val="FF6600"/>
                </a:solidFill>
                <a:latin typeface="Chalkboard"/>
                <a:cs typeface="Chalkboard"/>
              </a:rPr>
              <a:t>uFieldShoreBroker</a:t>
            </a:r>
            <a:endParaRPr lang="en-US" dirty="0" smtClean="0">
              <a:solidFill>
                <a:srgbClr val="FF6600"/>
              </a:solidFill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{</a:t>
            </a:r>
          </a:p>
          <a:p>
            <a:r>
              <a:rPr lang="en-US" dirty="0" smtClean="0">
                <a:latin typeface="Chalkboard"/>
                <a:cs typeface="Chalkboard"/>
              </a:rPr>
              <a:t>   </a:t>
            </a:r>
            <a:r>
              <a:rPr lang="en-US" sz="1200" dirty="0" smtClean="0">
                <a:latin typeface="Chalkboard"/>
                <a:cs typeface="Chalkboard"/>
              </a:rPr>
              <a:t>QBRIDGE = NODE_MESSAGE</a:t>
            </a:r>
          </a:p>
          <a:p>
            <a:r>
              <a:rPr lang="en-US" dirty="0" smtClean="0">
                <a:latin typeface="Chalkboard"/>
                <a:cs typeface="Chalkboard"/>
              </a:rPr>
              <a:t>}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1263" y="4284134"/>
            <a:ext cx="3149599" cy="1138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ProcessConfig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err="1" smtClean="0">
                <a:solidFill>
                  <a:srgbClr val="FF6600"/>
                </a:solidFill>
                <a:latin typeface="Chalkboard"/>
                <a:cs typeface="Chalkboard"/>
              </a:rPr>
              <a:t>uFieldNodeBroker</a:t>
            </a:r>
            <a:endParaRPr lang="en-US" dirty="0" smtClean="0">
              <a:solidFill>
                <a:srgbClr val="FF6600"/>
              </a:solidFill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{</a:t>
            </a:r>
          </a:p>
          <a:p>
            <a:r>
              <a:rPr lang="en-US" dirty="0" smtClean="0">
                <a:latin typeface="Chalkboard"/>
                <a:cs typeface="Chalkboard"/>
              </a:rPr>
              <a:t>   </a:t>
            </a:r>
            <a:r>
              <a:rPr lang="en-US" sz="1200" dirty="0" smtClean="0">
                <a:latin typeface="Chalkboard"/>
                <a:cs typeface="Chalkboard"/>
              </a:rPr>
              <a:t>BRIDGE = </a:t>
            </a:r>
            <a:r>
              <a:rPr lang="en-US" sz="1200" dirty="0" err="1" smtClean="0">
                <a:latin typeface="Chalkboard"/>
                <a:cs typeface="Chalkboard"/>
              </a:rPr>
              <a:t>src</a:t>
            </a:r>
            <a:r>
              <a:rPr lang="en-US" sz="1200" dirty="0" smtClean="0">
                <a:latin typeface="Chalkboard"/>
                <a:cs typeface="Chalkboard"/>
              </a:rPr>
              <a:t>=NODE_MESSAGE_LOCAL</a:t>
            </a:r>
          </a:p>
          <a:p>
            <a:r>
              <a:rPr lang="en-US" sz="1200" dirty="0" smtClean="0">
                <a:latin typeface="Chalkboard"/>
                <a:cs typeface="Chalkboard"/>
              </a:rPr>
              <a:t>                alias=NODE_MESSAGE</a:t>
            </a:r>
          </a:p>
          <a:p>
            <a:r>
              <a:rPr lang="en-US" dirty="0" smtClean="0">
                <a:latin typeface="Chalkboard"/>
                <a:cs typeface="Chalkboard"/>
              </a:rPr>
              <a:t>}</a:t>
            </a:r>
            <a:endParaRPr lang="en-US" dirty="0">
              <a:latin typeface="Chalkboard"/>
              <a:cs typeface="Chalkboar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33868"/>
            <a:ext cx="6619875" cy="651929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1E1D5A"/>
                </a:solidFill>
                <a:cs typeface="Chalkboard"/>
              </a:rPr>
              <a:t>uField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 Message Routing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466" y="829734"/>
            <a:ext cx="5341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Message routing is handled on the </a:t>
            </a:r>
            <a:r>
              <a:rPr lang="en-US" sz="1600" dirty="0" err="1" smtClean="0">
                <a:latin typeface="Chalkboard"/>
                <a:cs typeface="Chalkboard"/>
              </a:rPr>
              <a:t>shoreside</a:t>
            </a:r>
            <a:r>
              <a:rPr lang="en-US" sz="1600" dirty="0" smtClean="0">
                <a:latin typeface="Chalkboard"/>
                <a:cs typeface="Chalkboard"/>
              </a:rPr>
              <a:t> </a:t>
            </a:r>
            <a:endParaRPr lang="en-US" sz="1600" dirty="0" smtClean="0">
              <a:solidFill>
                <a:srgbClr val="C200C2"/>
              </a:solidFill>
              <a:latin typeface="Chalkboard"/>
              <a:cs typeface="Chalkboard"/>
            </a:endParaRPr>
          </a:p>
          <a:p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But it’s not the case that all messages make it through</a:t>
            </a:r>
          </a:p>
          <a:p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They are handled by </a:t>
            </a:r>
            <a:r>
              <a:rPr lang="en-US" sz="1600" dirty="0" err="1" smtClean="0">
                <a:solidFill>
                  <a:srgbClr val="C200C2"/>
                </a:solidFill>
                <a:latin typeface="Chalkboard"/>
                <a:cs typeface="Chalkboard"/>
              </a:rPr>
              <a:t>uFldNodeComms</a:t>
            </a:r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.</a:t>
            </a:r>
            <a:endParaRPr lang="en-US" sz="1600" dirty="0">
              <a:solidFill>
                <a:srgbClr val="C200C2"/>
              </a:solidFill>
              <a:latin typeface="Chalkboard"/>
              <a:cs typeface="Chalkboard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03163" y="3632200"/>
            <a:ext cx="5444067" cy="1588"/>
          </a:xfrm>
          <a:prstGeom prst="line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660390" y="4809067"/>
            <a:ext cx="2328334" cy="863600"/>
          </a:xfrm>
          <a:prstGeom prst="roundRect">
            <a:avLst/>
          </a:prstGeom>
          <a:noFill/>
          <a:ln w="9525" cap="flat" cmpd="sng" algn="ctr">
            <a:solidFill>
              <a:srgbClr val="00005A">
                <a:alpha val="6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0057" y="5063066"/>
            <a:ext cx="827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Vehicle 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031955" y="1693334"/>
            <a:ext cx="2328334" cy="863600"/>
          </a:xfrm>
          <a:prstGeom prst="roundRect">
            <a:avLst/>
          </a:prstGeom>
          <a:noFill/>
          <a:ln w="9525" cap="flat" cmpd="sng" algn="ctr">
            <a:solidFill>
              <a:srgbClr val="00005A">
                <a:alpha val="6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2353" y="1888066"/>
            <a:ext cx="1078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halkboard"/>
                <a:cs typeface="Chalkboard"/>
              </a:rPr>
              <a:t>Shoreside</a:t>
            </a:r>
            <a:endParaRPr lang="en-US" sz="1600" dirty="0">
              <a:latin typeface="Chalkboard"/>
              <a:cs typeface="Chalkboard"/>
            </a:endParaRPr>
          </a:p>
        </p:txBody>
      </p:sp>
      <p:cxnSp>
        <p:nvCxnSpPr>
          <p:cNvPr id="15" name="Straight Connector 14"/>
          <p:cNvCxnSpPr>
            <a:stCxn id="8" idx="0"/>
          </p:cNvCxnSpPr>
          <p:nvPr/>
        </p:nvCxnSpPr>
        <p:spPr bwMode="auto">
          <a:xfrm rot="5400000" flipH="1" flipV="1">
            <a:off x="1170506" y="3210984"/>
            <a:ext cx="2252134" cy="944033"/>
          </a:xfrm>
          <a:prstGeom prst="line">
            <a:avLst/>
          </a:prstGeom>
          <a:solidFill>
            <a:srgbClr val="00005A"/>
          </a:solidFill>
          <a:ln w="15875" cap="flat" cmpd="sng" algn="ctr">
            <a:solidFill>
              <a:srgbClr val="008000">
                <a:alpha val="70000"/>
              </a:srgbClr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873290" y="3893179"/>
            <a:ext cx="21988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halkboard"/>
                <a:cs typeface="Chalkboard"/>
              </a:rPr>
              <a:t>NODE_MESSAGE_LOCAL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0624" y="2987245"/>
            <a:ext cx="15535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halkboard"/>
                <a:cs typeface="Chalkboard"/>
              </a:rPr>
              <a:t>NODE_MESSAGE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293488" y="4809067"/>
            <a:ext cx="2328334" cy="863600"/>
          </a:xfrm>
          <a:prstGeom prst="roundRect">
            <a:avLst/>
          </a:prstGeom>
          <a:noFill/>
          <a:ln w="9525" cap="flat" cmpd="sng" algn="ctr">
            <a:solidFill>
              <a:srgbClr val="00005A">
                <a:alpha val="6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3155" y="5063066"/>
            <a:ext cx="827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Vehicle </a:t>
            </a:r>
            <a:endParaRPr lang="en-US" sz="1600" dirty="0">
              <a:latin typeface="Chalkboard"/>
              <a:cs typeface="Chalkboard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16200000" flipH="1">
            <a:off x="3187685" y="3280831"/>
            <a:ext cx="2252135" cy="804337"/>
          </a:xfrm>
          <a:prstGeom prst="line">
            <a:avLst/>
          </a:prstGeom>
          <a:solidFill>
            <a:srgbClr val="00005A"/>
          </a:solidFill>
          <a:ln w="1587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3506425" y="2987245"/>
            <a:ext cx="221274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NODE_MESSAGE_HENRY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63625" y="3927044"/>
            <a:ext cx="155351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NODE_MESSAGE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059" y="3302000"/>
            <a:ext cx="85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halkboard"/>
                <a:cs typeface="Chalkboard"/>
              </a:rPr>
              <a:t>Shoreside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3195" y="3623735"/>
            <a:ext cx="50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Field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9067" y="1684867"/>
            <a:ext cx="2971949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ProcessConfig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err="1" smtClean="0">
                <a:solidFill>
                  <a:srgbClr val="FF6600"/>
                </a:solidFill>
                <a:latin typeface="Chalkboard"/>
                <a:cs typeface="Chalkboard"/>
              </a:rPr>
              <a:t>uFieldShoreBroker</a:t>
            </a:r>
            <a:endParaRPr lang="en-US" dirty="0" smtClean="0">
              <a:solidFill>
                <a:srgbClr val="FF6600"/>
              </a:solidFill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{</a:t>
            </a:r>
          </a:p>
          <a:p>
            <a:r>
              <a:rPr lang="en-US" dirty="0" smtClean="0">
                <a:latin typeface="Chalkboard"/>
                <a:cs typeface="Chalkboard"/>
              </a:rPr>
              <a:t>   </a:t>
            </a:r>
            <a:r>
              <a:rPr lang="en-US" sz="1200" dirty="0" smtClean="0">
                <a:latin typeface="Chalkboard"/>
                <a:cs typeface="Chalkboard"/>
              </a:rPr>
              <a:t>QBRIDGE = NODE_MESSAGE</a:t>
            </a:r>
          </a:p>
          <a:p>
            <a:r>
              <a:rPr lang="en-US" dirty="0" smtClean="0">
                <a:latin typeface="Chalkboard"/>
                <a:cs typeface="Chalkboard"/>
              </a:rPr>
              <a:t>}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1263" y="4284134"/>
            <a:ext cx="3149599" cy="1138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halkboard"/>
                <a:cs typeface="Chalkboard"/>
              </a:rPr>
              <a:t>ProcessConfig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err="1" smtClean="0">
                <a:solidFill>
                  <a:srgbClr val="FF6600"/>
                </a:solidFill>
                <a:latin typeface="Chalkboard"/>
                <a:cs typeface="Chalkboard"/>
              </a:rPr>
              <a:t>uFieldNodeBroker</a:t>
            </a:r>
            <a:endParaRPr lang="en-US" dirty="0" smtClean="0">
              <a:solidFill>
                <a:srgbClr val="FF6600"/>
              </a:solidFill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{</a:t>
            </a:r>
          </a:p>
          <a:p>
            <a:r>
              <a:rPr lang="en-US" dirty="0" smtClean="0">
                <a:latin typeface="Chalkboard"/>
                <a:cs typeface="Chalkboard"/>
              </a:rPr>
              <a:t>   </a:t>
            </a:r>
            <a:r>
              <a:rPr lang="en-US" sz="1200" dirty="0" smtClean="0">
                <a:latin typeface="Chalkboard"/>
                <a:cs typeface="Chalkboard"/>
              </a:rPr>
              <a:t>BRIDGE = </a:t>
            </a:r>
            <a:r>
              <a:rPr lang="en-US" sz="1200" dirty="0" err="1" smtClean="0">
                <a:latin typeface="Chalkboard"/>
                <a:cs typeface="Chalkboard"/>
              </a:rPr>
              <a:t>src</a:t>
            </a:r>
            <a:r>
              <a:rPr lang="en-US" sz="1200" dirty="0" smtClean="0">
                <a:latin typeface="Chalkboard"/>
                <a:cs typeface="Chalkboard"/>
              </a:rPr>
              <a:t>=NODE_MESSAGE_LOCAL</a:t>
            </a:r>
          </a:p>
          <a:p>
            <a:r>
              <a:rPr lang="en-US" sz="1200" dirty="0" smtClean="0">
                <a:latin typeface="Chalkboard"/>
                <a:cs typeface="Chalkboard"/>
              </a:rPr>
              <a:t>                alias=NODE_MESSAGE</a:t>
            </a:r>
          </a:p>
          <a:p>
            <a:r>
              <a:rPr lang="en-US" dirty="0" smtClean="0">
                <a:latin typeface="Chalkboard"/>
                <a:cs typeface="Chalkboard"/>
              </a:rPr>
              <a:t>}</a:t>
            </a:r>
            <a:endParaRPr lang="en-US" dirty="0">
              <a:latin typeface="Chalkboard"/>
              <a:cs typeface="Chalkboar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33868"/>
            <a:ext cx="6619875" cy="651929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The </a:t>
            </a:r>
            <a:r>
              <a:rPr lang="en-US" sz="2400" dirty="0" err="1" smtClean="0">
                <a:solidFill>
                  <a:srgbClr val="1E1D5A"/>
                </a:solidFill>
                <a:cs typeface="Chalkboard"/>
              </a:rPr>
              <a:t>uFldNodeComms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 App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Typical Application </a:t>
            </a:r>
            <a:r>
              <a:rPr lang="en-US" sz="1600" dirty="0" err="1" smtClean="0">
                <a:solidFill>
                  <a:srgbClr val="FF6600"/>
                </a:solidFill>
                <a:cs typeface="Chalkboard"/>
              </a:rPr>
              <a:t>Toplogy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532" y="897467"/>
            <a:ext cx="7336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The </a:t>
            </a:r>
            <a:r>
              <a:rPr lang="en-US" sz="1600" dirty="0" err="1" smtClean="0">
                <a:solidFill>
                  <a:srgbClr val="C200C2"/>
                </a:solidFill>
                <a:latin typeface="Chalkboard"/>
                <a:cs typeface="Chalkboard"/>
              </a:rPr>
              <a:t>uFldNodeComms</a:t>
            </a:r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 </a:t>
            </a:r>
            <a:r>
              <a:rPr lang="en-US" sz="1600" dirty="0" smtClean="0">
                <a:latin typeface="Chalkboard"/>
                <a:cs typeface="Chalkboard"/>
              </a:rPr>
              <a:t>app runs on the </a:t>
            </a:r>
            <a:r>
              <a:rPr lang="en-US" sz="1600" dirty="0" err="1" smtClean="0">
                <a:latin typeface="Chalkboard"/>
                <a:cs typeface="Chalkboard"/>
              </a:rPr>
              <a:t>shoreside</a:t>
            </a:r>
            <a:r>
              <a:rPr lang="en-US" sz="1600" dirty="0" smtClean="0">
                <a:latin typeface="Chalkboard"/>
                <a:cs typeface="Chalkboard"/>
              </a:rPr>
              <a:t>, limits </a:t>
            </a:r>
            <a:r>
              <a:rPr lang="en-US" sz="1600" dirty="0" err="1" smtClean="0">
                <a:latin typeface="Chalkboard"/>
                <a:cs typeface="Chalkboard"/>
              </a:rPr>
              <a:t>intervehicle</a:t>
            </a:r>
            <a:r>
              <a:rPr lang="en-US" sz="1600" dirty="0" smtClean="0">
                <a:latin typeface="Chalkboard"/>
                <a:cs typeface="Chalkboard"/>
              </a:rPr>
              <a:t> messaging.</a:t>
            </a:r>
            <a:endParaRPr lang="en-US" sz="1600" dirty="0">
              <a:latin typeface="Chalkboard"/>
              <a:cs typeface="Chalkboard"/>
            </a:endParaRPr>
          </a:p>
        </p:txBody>
      </p:sp>
      <p:pic>
        <p:nvPicPr>
          <p:cNvPr id="5" name="Picture 4" descr="unc_topolo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27" y="1506542"/>
            <a:ext cx="6474973" cy="45266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33868"/>
            <a:ext cx="6619875" cy="651929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The </a:t>
            </a:r>
            <a:r>
              <a:rPr lang="en-US" sz="2400" dirty="0" err="1" smtClean="0">
                <a:solidFill>
                  <a:srgbClr val="1E1D5A"/>
                </a:solidFill>
                <a:cs typeface="Chalkboard"/>
              </a:rPr>
              <a:t>uFldNodeComms</a:t>
            </a:r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 App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Typical Application </a:t>
            </a:r>
            <a:r>
              <a:rPr lang="en-US" sz="1600" dirty="0" err="1" smtClean="0">
                <a:solidFill>
                  <a:srgbClr val="FF6600"/>
                </a:solidFill>
                <a:cs typeface="Chalkboard"/>
              </a:rPr>
              <a:t>Toplogy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599" y="1083734"/>
            <a:ext cx="4476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The </a:t>
            </a:r>
            <a:r>
              <a:rPr lang="en-US" sz="1600" dirty="0" err="1" smtClean="0">
                <a:solidFill>
                  <a:srgbClr val="C200C2"/>
                </a:solidFill>
                <a:latin typeface="Chalkboard"/>
                <a:cs typeface="Chalkboard"/>
              </a:rPr>
              <a:t>uFldNodeComms</a:t>
            </a:r>
            <a:r>
              <a:rPr lang="en-US" sz="1600" dirty="0" smtClean="0">
                <a:solidFill>
                  <a:srgbClr val="C200C2"/>
                </a:solidFill>
                <a:latin typeface="Chalkboard"/>
                <a:cs typeface="Chalkboard"/>
              </a:rPr>
              <a:t> </a:t>
            </a:r>
            <a:r>
              <a:rPr lang="en-US" sz="1600" dirty="0" smtClean="0">
                <a:latin typeface="Chalkboard"/>
                <a:cs typeface="Chalkboard"/>
              </a:rPr>
              <a:t>configuration parameters: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5201" y="1794934"/>
            <a:ext cx="3524585" cy="1292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ProcessConfig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uFieldNodeComms</a:t>
            </a:r>
            <a:endParaRPr lang="en-US" dirty="0" smtClean="0">
              <a:solidFill>
                <a:srgbClr val="FF6600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{</a:t>
            </a:r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 COMMS_RANGE      = 200</a:t>
            </a:r>
          </a:p>
          <a:p>
            <a:r>
              <a:rPr lang="en-US" sz="1200" dirty="0" smtClean="0">
                <a:latin typeface="Courier"/>
                <a:cs typeface="Courier"/>
              </a:rPr>
              <a:t>   MIN_MSG_INTERVAL = 60</a:t>
            </a:r>
          </a:p>
          <a:p>
            <a:r>
              <a:rPr lang="en-US" sz="1200" dirty="0" smtClean="0">
                <a:latin typeface="Courier"/>
                <a:cs typeface="Courier"/>
              </a:rPr>
              <a:t>   MAX_MSG_LENGTH   = 100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3133" y="1600199"/>
            <a:ext cx="3536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Distance in meters between vehicles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2866" y="2235199"/>
            <a:ext cx="4201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Min time between messages from a vehicle</a:t>
            </a:r>
            <a:endParaRPr lang="en-US" sz="1600" dirty="0"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3800" y="3022599"/>
            <a:ext cx="3048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Max chars in a string message</a:t>
            </a:r>
            <a:endParaRPr lang="en-US" sz="1600" dirty="0">
              <a:latin typeface="Chalkboard"/>
              <a:cs typeface="Chalkboard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10800000">
            <a:off x="3505200" y="2777067"/>
            <a:ext cx="1422400" cy="389466"/>
          </a:xfrm>
          <a:prstGeom prst="line">
            <a:avLst/>
          </a:prstGeom>
          <a:solidFill>
            <a:srgbClr val="00005A"/>
          </a:solidFill>
          <a:ln w="15875" cap="flat" cmpd="sng" algn="ctr">
            <a:solidFill>
              <a:srgbClr val="00005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 flipV="1">
            <a:off x="3403601" y="1820277"/>
            <a:ext cx="1769533" cy="567323"/>
          </a:xfrm>
          <a:prstGeom prst="line">
            <a:avLst/>
          </a:prstGeom>
          <a:solidFill>
            <a:srgbClr val="00005A"/>
          </a:solidFill>
          <a:ln w="15875" cap="flat" cmpd="sng" algn="ctr">
            <a:solidFill>
              <a:srgbClr val="00005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 flipV="1">
            <a:off x="3403601" y="2463800"/>
            <a:ext cx="1312333" cy="101600"/>
          </a:xfrm>
          <a:prstGeom prst="line">
            <a:avLst/>
          </a:prstGeom>
          <a:solidFill>
            <a:srgbClr val="00005A"/>
          </a:solidFill>
          <a:ln w="15875" cap="flat" cmpd="sng" algn="ctr">
            <a:solidFill>
              <a:srgbClr val="00005A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60400" y="4182533"/>
            <a:ext cx="79163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In Lab 09 we will configure </a:t>
            </a:r>
            <a:r>
              <a:rPr lang="en-US" sz="1600" dirty="0" err="1" smtClean="0">
                <a:latin typeface="Chalkboard"/>
                <a:cs typeface="Chalkboard"/>
              </a:rPr>
              <a:t>uFieldNodeComms</a:t>
            </a:r>
            <a:r>
              <a:rPr lang="en-US" sz="1600" dirty="0" smtClean="0">
                <a:latin typeface="Chalkboard"/>
                <a:cs typeface="Chalkboard"/>
              </a:rPr>
              <a:t>:</a:t>
            </a:r>
          </a:p>
          <a:p>
            <a:endParaRPr lang="en-US" sz="1600" dirty="0" smtClean="0">
              <a:latin typeface="Chalkboard"/>
              <a:cs typeface="Chalkboard"/>
            </a:endParaRPr>
          </a:p>
          <a:p>
            <a:r>
              <a:rPr lang="en-US" dirty="0" smtClean="0">
                <a:latin typeface="Courier"/>
                <a:cs typeface="Courier"/>
              </a:rPr>
              <a:t>COMMS_RANGE = 100     // Must be within 100 meters of the other vehicle</a:t>
            </a:r>
          </a:p>
          <a:p>
            <a:r>
              <a:rPr lang="en-US" dirty="0" smtClean="0">
                <a:latin typeface="Courier"/>
                <a:cs typeface="Courier"/>
              </a:rPr>
              <a:t>MIN_MSG_INTERVAL = 0  // Messaging as often as desired</a:t>
            </a:r>
          </a:p>
          <a:p>
            <a:r>
              <a:rPr lang="en-US" dirty="0" smtClean="0">
                <a:latin typeface="Courier"/>
                <a:cs typeface="Courier"/>
              </a:rPr>
              <a:t>MAX_MSG_LENGTH = 0    // Signifies unlimited length  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33868"/>
            <a:ext cx="6619875" cy="651929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More Lab 09 Preview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Inter-vehicle Messaging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770467"/>
            <a:ext cx="8066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In the first part of today’s lab, we will build a simple two-vehicle mission: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Each vehicle is loitering in it’s half of an east-west op-area.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latin typeface="Chalkboard"/>
                <a:cs typeface="Chalkboard"/>
              </a:rPr>
              <a:t>Each vehicle periodically sends a message to the other vehicle to switch its region</a:t>
            </a:r>
          </a:p>
          <a:p>
            <a:endParaRPr lang="en-US" sz="1600" dirty="0">
              <a:latin typeface="Chalkboard"/>
              <a:cs typeface="Chalkboard"/>
            </a:endParaRPr>
          </a:p>
        </p:txBody>
      </p:sp>
      <p:pic>
        <p:nvPicPr>
          <p:cNvPr id="14" name="clip_91_simple_messaging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1" y="1644650"/>
            <a:ext cx="6273800" cy="47053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9915" y="33868"/>
            <a:ext cx="6619875" cy="651929"/>
          </a:xfrm>
        </p:spPr>
        <p:txBody>
          <a:bodyPr/>
          <a:lstStyle/>
          <a:p>
            <a:r>
              <a:rPr lang="en-US" sz="2400" dirty="0" smtClean="0">
                <a:solidFill>
                  <a:srgbClr val="1E1D5A"/>
                </a:solidFill>
                <a:cs typeface="Chalkboard"/>
              </a:rPr>
              <a:t>More Lab 09 Preview</a:t>
            </a:r>
            <a:br>
              <a:rPr lang="en-US" sz="2400" dirty="0" smtClean="0">
                <a:solidFill>
                  <a:srgbClr val="1E1D5A"/>
                </a:solidFill>
                <a:cs typeface="Chalkboard"/>
              </a:rPr>
            </a:br>
            <a:r>
              <a:rPr lang="en-US" sz="1600" dirty="0" smtClean="0">
                <a:solidFill>
                  <a:srgbClr val="FF6600"/>
                </a:solidFill>
                <a:cs typeface="Chalkboard"/>
              </a:rPr>
              <a:t>Inter-vehicle Messaging</a:t>
            </a:r>
            <a:endParaRPr lang="en-US" sz="1600" b="0" dirty="0">
              <a:solidFill>
                <a:srgbClr val="FF6600"/>
              </a:solidFill>
              <a:cs typeface="Chalkboard"/>
            </a:endParaRPr>
          </a:p>
        </p:txBody>
      </p:sp>
      <p:pic>
        <p:nvPicPr>
          <p:cNvPr id="14" name="clip_91_simple_messaging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58089" y="1735454"/>
            <a:ext cx="5835371" cy="4133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663" y="976141"/>
            <a:ext cx="7737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This video can be found on the course wiki video page under lab #9 as clip #91:</a:t>
            </a:r>
          </a:p>
          <a:p>
            <a:r>
              <a:rPr lang="en-US" sz="1600" dirty="0" smtClean="0">
                <a:latin typeface="Chalkboard"/>
                <a:cs typeface="Chalkboard"/>
                <a:hlinkClick r:id="rId5"/>
              </a:rPr>
              <a:t>http://18.38.2.158/2.680/clips</a:t>
            </a:r>
            <a:r>
              <a:rPr lang="en-US" sz="1600" smtClean="0">
                <a:latin typeface="Chalkboard"/>
                <a:cs typeface="Chalkboard"/>
                <a:hlinkClick r:id="rId5"/>
              </a:rPr>
              <a:t>/clip_91_simple_messaging.m4v</a:t>
            </a:r>
            <a:endParaRPr lang="en-US" sz="1600" smtClean="0">
              <a:latin typeface="Chalkboard"/>
              <a:cs typeface="Chalkboard"/>
            </a:endParaRPr>
          </a:p>
          <a:p>
            <a:endParaRPr lang="en-US" sz="1600" dirty="0" smtClean="0">
              <a:latin typeface="Chalkboard"/>
              <a:cs typeface="Chalkboar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Grp="1" noChangeArrowheads="1"/>
          </p:cNvSpPr>
          <p:nvPr>
            <p:ph type="title"/>
          </p:nvPr>
        </p:nvSpPr>
        <p:spPr>
          <a:xfrm>
            <a:off x="2342916" y="2526660"/>
            <a:ext cx="4049418" cy="767810"/>
          </a:xfrm>
        </p:spPr>
        <p:txBody>
          <a:bodyPr/>
          <a:lstStyle/>
          <a:p>
            <a:r>
              <a:rPr lang="en-US" sz="8000" dirty="0" smtClean="0">
                <a:solidFill>
                  <a:srgbClr val="1E1D5A"/>
                </a:solidFill>
                <a:cs typeface="Chalkboard"/>
              </a:rPr>
              <a:t>END</a:t>
            </a:r>
            <a:endParaRPr lang="en-US" sz="8000" b="0" dirty="0">
              <a:solidFill>
                <a:srgbClr val="1E1D5A"/>
              </a:solidFill>
              <a:cs typeface="Chalkboar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7945" y="512104"/>
            <a:ext cx="1844412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10 hazards, 8 rocks</a:t>
            </a:r>
            <a:endParaRPr lang="en-US" dirty="0" smtClean="0">
              <a:solidFill>
                <a:srgbClr val="FF6600"/>
              </a:solidFill>
              <a:latin typeface="Chalkboard"/>
              <a:cs typeface="Chalkboard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39822" y="16934"/>
            <a:ext cx="6883401" cy="47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E1D5A"/>
                </a:solidFill>
                <a:effectLst/>
                <a:uLnTx/>
                <a:uFillTx/>
                <a:latin typeface="+mj-lt"/>
                <a:ea typeface="+mj-ea"/>
                <a:cs typeface="Chalkboard"/>
              </a:rPr>
              <a:t>An Example Case –</a:t>
            </a:r>
            <a:r>
              <a:rPr lang="en-US" sz="2000" kern="0" dirty="0" smtClean="0">
                <a:latin typeface="+mj-lt"/>
                <a:ea typeface="+mj-ea"/>
                <a:cs typeface="Chalkboard"/>
              </a:rPr>
              <a:t> (m10_jake example mission)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1E1D5A"/>
              </a:solidFill>
              <a:effectLst/>
              <a:uLnTx/>
              <a:uFillTx/>
              <a:latin typeface="+mj-lt"/>
              <a:ea typeface="+mj-ea"/>
              <a:cs typeface="Chalkboard"/>
            </a:endParaRPr>
          </a:p>
        </p:txBody>
      </p:sp>
      <p:pic>
        <p:nvPicPr>
          <p:cNvPr id="9" name="m10_jake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4208" y="912070"/>
            <a:ext cx="8153402" cy="5682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8412" y="512104"/>
            <a:ext cx="2860412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P</a:t>
            </a:r>
            <a:r>
              <a:rPr lang="en-US" baseline="-25000" dirty="0" smtClean="0">
                <a:latin typeface="Chalkboard"/>
                <a:cs typeface="Chalkboard"/>
              </a:rPr>
              <a:t>D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0.9</a:t>
            </a:r>
            <a:r>
              <a:rPr lang="en-US" dirty="0" smtClean="0">
                <a:latin typeface="Chalkboard"/>
                <a:cs typeface="Chalkboard"/>
              </a:rPr>
              <a:t>, P</a:t>
            </a:r>
            <a:r>
              <a:rPr lang="en-US" baseline="-25000" dirty="0" smtClean="0">
                <a:latin typeface="Chalkboard"/>
                <a:cs typeface="Chalkboard"/>
              </a:rPr>
              <a:t>FA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0.55</a:t>
            </a:r>
            <a:r>
              <a:rPr lang="en-US" dirty="0" smtClean="0">
                <a:latin typeface="Chalkboard"/>
                <a:cs typeface="Chalkboard"/>
              </a:rPr>
              <a:t>, P</a:t>
            </a:r>
            <a:r>
              <a:rPr lang="en-US" baseline="-25000" dirty="0" smtClean="0">
                <a:latin typeface="Chalkboard"/>
                <a:cs typeface="Chalkboard"/>
              </a:rPr>
              <a:t>C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9214" y="512104"/>
            <a:ext cx="2318545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Swath width=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50 meters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7945" y="512104"/>
            <a:ext cx="1844412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10 hazards, 8 rocks</a:t>
            </a:r>
            <a:endParaRPr lang="en-US" dirty="0" smtClean="0">
              <a:solidFill>
                <a:srgbClr val="FF6600"/>
              </a:solidFill>
              <a:latin typeface="Chalkboard"/>
              <a:cs typeface="Chalkboard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39822" y="16934"/>
            <a:ext cx="6883401" cy="47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E1D5A"/>
                </a:solidFill>
                <a:effectLst/>
                <a:uLnTx/>
                <a:uFillTx/>
                <a:latin typeface="+mj-lt"/>
                <a:ea typeface="+mj-ea"/>
                <a:cs typeface="Chalkboard"/>
              </a:rPr>
              <a:t>An Example Case –</a:t>
            </a:r>
            <a:r>
              <a:rPr lang="en-US" sz="2000" kern="0" dirty="0" smtClean="0">
                <a:latin typeface="+mj-lt"/>
                <a:ea typeface="+mj-ea"/>
                <a:cs typeface="Chalkboard"/>
              </a:rPr>
              <a:t> (m10_jake example mission)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1E1D5A"/>
              </a:solidFill>
              <a:effectLst/>
              <a:uLnTx/>
              <a:uFillTx/>
              <a:latin typeface="+mj-lt"/>
              <a:ea typeface="+mj-ea"/>
              <a:cs typeface="Chalkboard"/>
            </a:endParaRPr>
          </a:p>
        </p:txBody>
      </p:sp>
      <p:pic>
        <p:nvPicPr>
          <p:cNvPr id="9" name="m10_jake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2740" y="1961151"/>
            <a:ext cx="6923096" cy="43563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8412" y="512104"/>
            <a:ext cx="2860412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P</a:t>
            </a:r>
            <a:r>
              <a:rPr lang="en-US" baseline="-25000" dirty="0" smtClean="0">
                <a:latin typeface="Chalkboard"/>
                <a:cs typeface="Chalkboard"/>
              </a:rPr>
              <a:t>D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0.9</a:t>
            </a:r>
            <a:r>
              <a:rPr lang="en-US" dirty="0" smtClean="0">
                <a:latin typeface="Chalkboard"/>
                <a:cs typeface="Chalkboard"/>
              </a:rPr>
              <a:t>, P</a:t>
            </a:r>
            <a:r>
              <a:rPr lang="en-US" baseline="-25000" dirty="0" smtClean="0">
                <a:latin typeface="Chalkboard"/>
                <a:cs typeface="Chalkboard"/>
              </a:rPr>
              <a:t>FA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0.55</a:t>
            </a:r>
            <a:r>
              <a:rPr lang="en-US" dirty="0" smtClean="0">
                <a:latin typeface="Chalkboard"/>
                <a:cs typeface="Chalkboard"/>
              </a:rPr>
              <a:t>, P</a:t>
            </a:r>
            <a:r>
              <a:rPr lang="en-US" baseline="-25000" dirty="0" smtClean="0">
                <a:latin typeface="Chalkboard"/>
                <a:cs typeface="Chalkboard"/>
              </a:rPr>
              <a:t>C</a:t>
            </a:r>
            <a:r>
              <a:rPr lang="en-US" dirty="0" smtClean="0">
                <a:latin typeface="Chalkboard"/>
                <a:cs typeface="Chalkboard"/>
              </a:rPr>
              <a:t> = 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0.6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9214" y="512104"/>
            <a:ext cx="2318545" cy="320601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</a:pPr>
            <a:r>
              <a:rPr lang="en-US" dirty="0" smtClean="0">
                <a:latin typeface="Chalkboard"/>
                <a:cs typeface="Chalkboard"/>
              </a:rPr>
              <a:t>Swath width=</a:t>
            </a:r>
            <a:r>
              <a:rPr lang="en-US" dirty="0" smtClean="0">
                <a:solidFill>
                  <a:srgbClr val="FF6600"/>
                </a:solidFill>
                <a:latin typeface="Chalkboard"/>
                <a:cs typeface="Chalkboard"/>
              </a:rPr>
              <a:t>50 meters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663" y="1165438"/>
            <a:ext cx="77776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  <a:cs typeface="Chalkboard"/>
              </a:rPr>
              <a:t>This video can be found on the course wiki video page under lab #9 as clip #92:</a:t>
            </a:r>
          </a:p>
          <a:p>
            <a:r>
              <a:rPr lang="en-US" sz="1600" dirty="0" smtClean="0">
                <a:latin typeface="Chalkboard"/>
                <a:cs typeface="Chalkboard"/>
                <a:hlinkClick r:id="rId5"/>
              </a:rPr>
              <a:t>http://18.38.2.158/2.680/clips/clip_92_lab_09_two_baseline.mov</a:t>
            </a:r>
            <a:endParaRPr lang="en-US" sz="1600" dirty="0" smtClean="0">
              <a:latin typeface="Chalkboard"/>
              <a:cs typeface="Chalkboar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4" y="-2882"/>
            <a:ext cx="7772400" cy="663282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Mine Countermeasures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rgbClr val="000090"/>
                </a:solidFill>
              </a:rPr>
              <a:t>Phases of Search: </a:t>
            </a:r>
            <a:r>
              <a:rPr lang="en-US" sz="1600" dirty="0" smtClean="0">
                <a:solidFill>
                  <a:srgbClr val="FF6600"/>
                </a:solidFill>
              </a:rPr>
              <a:t>Analysis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43015" y="4106328"/>
            <a:ext cx="8519399" cy="2104231"/>
          </a:xfrm>
          <a:prstGeom prst="parallelogram">
            <a:avLst>
              <a:gd name="adj" fmla="val 51349"/>
            </a:avLst>
          </a:prstGeom>
          <a:solidFill>
            <a:schemeClr val="bg1">
              <a:lumMod val="8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5000" y="2800818"/>
            <a:ext cx="8170333" cy="172155"/>
          </a:xfrm>
          <a:custGeom>
            <a:avLst/>
            <a:gdLst>
              <a:gd name="connsiteX0" fmla="*/ 0 w 8170333"/>
              <a:gd name="connsiteY0" fmla="*/ 93133 h 172155"/>
              <a:gd name="connsiteX1" fmla="*/ 330200 w 8170333"/>
              <a:gd name="connsiteY1" fmla="*/ 93133 h 172155"/>
              <a:gd name="connsiteX2" fmla="*/ 1126067 w 8170333"/>
              <a:gd name="connsiteY2" fmla="*/ 93133 h 172155"/>
              <a:gd name="connsiteX3" fmla="*/ 2362200 w 8170333"/>
              <a:gd name="connsiteY3" fmla="*/ 59267 h 172155"/>
              <a:gd name="connsiteX4" fmla="*/ 3810000 w 8170333"/>
              <a:gd name="connsiteY4" fmla="*/ 101600 h 172155"/>
              <a:gd name="connsiteX5" fmla="*/ 5164667 w 8170333"/>
              <a:gd name="connsiteY5" fmla="*/ 169333 h 172155"/>
              <a:gd name="connsiteX6" fmla="*/ 6070600 w 8170333"/>
              <a:gd name="connsiteY6" fmla="*/ 118533 h 172155"/>
              <a:gd name="connsiteX7" fmla="*/ 7484533 w 8170333"/>
              <a:gd name="connsiteY7" fmla="*/ 0 h 172155"/>
              <a:gd name="connsiteX8" fmla="*/ 8170333 w 8170333"/>
              <a:gd name="connsiteY8" fmla="*/ 25400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33" h="172155">
                <a:moveTo>
                  <a:pt x="0" y="93133"/>
                </a:moveTo>
                <a:lnTo>
                  <a:pt x="330200" y="93133"/>
                </a:lnTo>
                <a:cubicBezTo>
                  <a:pt x="517878" y="93133"/>
                  <a:pt x="787400" y="98777"/>
                  <a:pt x="1126067" y="93133"/>
                </a:cubicBezTo>
                <a:cubicBezTo>
                  <a:pt x="1464734" y="87489"/>
                  <a:pt x="1914878" y="57856"/>
                  <a:pt x="2362200" y="59267"/>
                </a:cubicBezTo>
                <a:cubicBezTo>
                  <a:pt x="2809522" y="60678"/>
                  <a:pt x="3342922" y="83256"/>
                  <a:pt x="3810000" y="101600"/>
                </a:cubicBezTo>
                <a:cubicBezTo>
                  <a:pt x="4277078" y="119944"/>
                  <a:pt x="4787900" y="166511"/>
                  <a:pt x="5164667" y="169333"/>
                </a:cubicBezTo>
                <a:cubicBezTo>
                  <a:pt x="5541434" y="172155"/>
                  <a:pt x="5683956" y="146755"/>
                  <a:pt x="6070600" y="118533"/>
                </a:cubicBezTo>
                <a:cubicBezTo>
                  <a:pt x="6457244" y="90311"/>
                  <a:pt x="7134578" y="15522"/>
                  <a:pt x="7484533" y="0"/>
                </a:cubicBezTo>
                <a:lnTo>
                  <a:pt x="8170333" y="25400"/>
                </a:lnTo>
              </a:path>
            </a:pathLst>
          </a:custGeom>
          <a:ln w="9525">
            <a:solidFill>
              <a:srgbClr val="000090"/>
            </a:solidFill>
          </a:ln>
          <a:effectLst>
            <a:outerShdw blurRad="111125" dist="50800" dir="5400000" sx="98000" sy="98000" rotWithShape="0">
              <a:srgbClr val="000000">
                <a:alpha val="84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66809" y="55456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1341" y="5770037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33442" y="4775204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407360" y="2687005"/>
            <a:ext cx="128016" cy="1588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2"/>
          <p:cNvGrpSpPr/>
          <p:nvPr/>
        </p:nvGrpSpPr>
        <p:grpSpPr>
          <a:xfrm rot="18085405">
            <a:off x="3499465" y="2310068"/>
            <a:ext cx="169724" cy="306240"/>
            <a:chOff x="3547532" y="5164667"/>
            <a:chExt cx="270596" cy="389466"/>
          </a:xfrm>
        </p:grpSpPr>
        <p:sp>
          <p:nvSpPr>
            <p:cNvPr id="20" name="Freeform 19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rapezoid 22"/>
          <p:cNvSpPr/>
          <p:nvPr/>
        </p:nvSpPr>
        <p:spPr bwMode="auto">
          <a:xfrm flipV="1">
            <a:off x="3293577" y="2809265"/>
            <a:ext cx="745066" cy="118533"/>
          </a:xfrm>
          <a:prstGeom prst="trapezoid">
            <a:avLst>
              <a:gd name="adj" fmla="val 43095"/>
            </a:avLst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95140" y="2750004"/>
            <a:ext cx="270934" cy="59267"/>
          </a:xfrm>
          <a:prstGeom prst="rect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07087" y="57488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59487" y="5393252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5142" y="52154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17820" y="5596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70220" y="5240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45275" y="50122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5553" y="5215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37953" y="4859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8" y="4682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68834" y="5063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48686" y="4707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56008" y="4969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44142" y="48006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37971" y="4758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64275" y="459740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04553" y="48006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56953" y="4444986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22608" y="42672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87834" y="4648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67686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75008" y="4555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25076" y="54356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70154" y="5460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45209" y="52324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85487" y="54356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37887" y="5079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03542" y="49022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30101" y="53594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48620" y="49275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5942" y="51900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4076" y="502073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37905" y="497838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64209" y="481753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04487" y="5020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56887" y="466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722542" y="4487336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87768" y="48683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20" y="4512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74942" y="47752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88286" y="5808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640686" y="554565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56019" y="5427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41819" y="5367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707474" y="5190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72700" y="5571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52552" y="5215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59874" y="5477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41837" y="5266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91700" y="5156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28072" y="5063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735701" y="50292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854220" y="45973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261542" y="48598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3368" y="45381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73220" y="41825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56635" y="4639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75154" y="42079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882476" y="44704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314302" y="41486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614354" y="42587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724421" y="46143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841076" y="542713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67635" y="58843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586154" y="545251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93476" y="57150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25302" y="53932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51420" y="6036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90568" y="59774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470420" y="56218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17088" y="5587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427155" y="59435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76886" y="59520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16034" y="58928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752621" y="585892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531554" y="593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370702" y="58758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107289" y="5841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527820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366968" y="423334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103555" y="419945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22"/>
          <p:cNvGrpSpPr/>
          <p:nvPr/>
        </p:nvGrpSpPr>
        <p:grpSpPr>
          <a:xfrm rot="5400000">
            <a:off x="3505797" y="2952509"/>
            <a:ext cx="169025" cy="283390"/>
            <a:chOff x="3547532" y="5164667"/>
            <a:chExt cx="270596" cy="389466"/>
          </a:xfrm>
        </p:grpSpPr>
        <p:sp>
          <p:nvSpPr>
            <p:cNvPr id="114" name="Freeform 113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62401" y="751176"/>
            <a:ext cx="699913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halkboard"/>
                <a:cs typeface="Chalkboard"/>
              </a:rPr>
              <a:t>A Typical approach to MCM problem is to divide the mission into three phases: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arenBoth"/>
            </a:pPr>
            <a:r>
              <a:rPr lang="en-US" sz="1500" dirty="0" smtClean="0">
                <a:latin typeface="Chalkboard"/>
                <a:cs typeface="Chalkboard"/>
              </a:rPr>
              <a:t>Wide area search and detection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</a:pPr>
            <a:r>
              <a:rPr lang="en-US" sz="1500" dirty="0" smtClean="0">
                <a:latin typeface="Chalkboard"/>
                <a:cs typeface="Chalkboard"/>
              </a:rPr>
              <a:t>	</a:t>
            </a:r>
            <a:r>
              <a:rPr lang="en-US" sz="1500" dirty="0" smtClean="0">
                <a:solidFill>
                  <a:srgbClr val="008000"/>
                </a:solidFill>
                <a:latin typeface="Chalkboard"/>
                <a:cs typeface="Chalkboard"/>
              </a:rPr>
              <a:t>- Uniform, exhaustive search (lawnmower pattern)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</a:pPr>
            <a:r>
              <a:rPr lang="en-US" sz="1500" dirty="0" smtClean="0">
                <a:solidFill>
                  <a:srgbClr val="008000"/>
                </a:solidFill>
                <a:latin typeface="Chalkboard"/>
                <a:cs typeface="Chalkboard"/>
              </a:rPr>
              <a:t>	- The result of this phase is a set of </a:t>
            </a:r>
            <a:r>
              <a:rPr lang="en-US" sz="1500" i="1" dirty="0" smtClean="0">
                <a:solidFill>
                  <a:srgbClr val="008000"/>
                </a:solidFill>
                <a:latin typeface="Chalkboard"/>
                <a:cs typeface="Chalkboard"/>
              </a:rPr>
              <a:t>candidate </a:t>
            </a:r>
            <a:r>
              <a:rPr lang="en-US" sz="1500" dirty="0" smtClean="0">
                <a:solidFill>
                  <a:srgbClr val="008000"/>
                </a:solidFill>
                <a:latin typeface="Chalkboard"/>
                <a:cs typeface="Chalkboard"/>
              </a:rPr>
              <a:t>objects and locations.</a:t>
            </a:r>
          </a:p>
        </p:txBody>
      </p:sp>
      <p:grpSp>
        <p:nvGrpSpPr>
          <p:cNvPr id="7" name="Group 133"/>
          <p:cNvGrpSpPr/>
          <p:nvPr/>
        </p:nvGrpSpPr>
        <p:grpSpPr>
          <a:xfrm rot="302927">
            <a:off x="3842894" y="2768326"/>
            <a:ext cx="204086" cy="66527"/>
            <a:chOff x="3015073" y="3436554"/>
            <a:chExt cx="300779" cy="85920"/>
          </a:xfrm>
        </p:grpSpPr>
        <p:sp>
          <p:nvSpPr>
            <p:cNvPr id="123" name="Rounded Rectangle 122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5001979" y="4705745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80251" y="5699570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cxnSp>
        <p:nvCxnSpPr>
          <p:cNvPr id="121" name="Straight Connector 120"/>
          <p:cNvCxnSpPr/>
          <p:nvPr/>
        </p:nvCxnSpPr>
        <p:spPr bwMode="auto">
          <a:xfrm rot="16200000" flipH="1">
            <a:off x="4542339" y="2235973"/>
            <a:ext cx="2415200" cy="1978976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 rot="16200000" flipH="1">
            <a:off x="3459365" y="3061841"/>
            <a:ext cx="2711253" cy="592133"/>
          </a:xfrm>
          <a:prstGeom prst="line">
            <a:avLst/>
          </a:prstGeom>
          <a:solidFill>
            <a:srgbClr val="00005A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84" y="-2882"/>
            <a:ext cx="7772400" cy="671749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Mine Countermeasures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rgbClr val="000090"/>
                </a:solidFill>
              </a:rPr>
              <a:t>Phases of Search: </a:t>
            </a:r>
            <a:r>
              <a:rPr lang="en-US" sz="1600" dirty="0" smtClean="0">
                <a:solidFill>
                  <a:srgbClr val="FF6600"/>
                </a:solidFill>
              </a:rPr>
              <a:t>Re-acquire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343015" y="4106328"/>
            <a:ext cx="8519399" cy="2104231"/>
          </a:xfrm>
          <a:prstGeom prst="parallelogram">
            <a:avLst>
              <a:gd name="adj" fmla="val 51349"/>
            </a:avLst>
          </a:prstGeom>
          <a:solidFill>
            <a:schemeClr val="bg1">
              <a:lumMod val="8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5000" y="2800818"/>
            <a:ext cx="8170333" cy="172155"/>
          </a:xfrm>
          <a:custGeom>
            <a:avLst/>
            <a:gdLst>
              <a:gd name="connsiteX0" fmla="*/ 0 w 8170333"/>
              <a:gd name="connsiteY0" fmla="*/ 93133 h 172155"/>
              <a:gd name="connsiteX1" fmla="*/ 330200 w 8170333"/>
              <a:gd name="connsiteY1" fmla="*/ 93133 h 172155"/>
              <a:gd name="connsiteX2" fmla="*/ 1126067 w 8170333"/>
              <a:gd name="connsiteY2" fmla="*/ 93133 h 172155"/>
              <a:gd name="connsiteX3" fmla="*/ 2362200 w 8170333"/>
              <a:gd name="connsiteY3" fmla="*/ 59267 h 172155"/>
              <a:gd name="connsiteX4" fmla="*/ 3810000 w 8170333"/>
              <a:gd name="connsiteY4" fmla="*/ 101600 h 172155"/>
              <a:gd name="connsiteX5" fmla="*/ 5164667 w 8170333"/>
              <a:gd name="connsiteY5" fmla="*/ 169333 h 172155"/>
              <a:gd name="connsiteX6" fmla="*/ 6070600 w 8170333"/>
              <a:gd name="connsiteY6" fmla="*/ 118533 h 172155"/>
              <a:gd name="connsiteX7" fmla="*/ 7484533 w 8170333"/>
              <a:gd name="connsiteY7" fmla="*/ 0 h 172155"/>
              <a:gd name="connsiteX8" fmla="*/ 8170333 w 8170333"/>
              <a:gd name="connsiteY8" fmla="*/ 25400 h 1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70333" h="172155">
                <a:moveTo>
                  <a:pt x="0" y="93133"/>
                </a:moveTo>
                <a:lnTo>
                  <a:pt x="330200" y="93133"/>
                </a:lnTo>
                <a:cubicBezTo>
                  <a:pt x="517878" y="93133"/>
                  <a:pt x="787400" y="98777"/>
                  <a:pt x="1126067" y="93133"/>
                </a:cubicBezTo>
                <a:cubicBezTo>
                  <a:pt x="1464734" y="87489"/>
                  <a:pt x="1914878" y="57856"/>
                  <a:pt x="2362200" y="59267"/>
                </a:cubicBezTo>
                <a:cubicBezTo>
                  <a:pt x="2809522" y="60678"/>
                  <a:pt x="3342922" y="83256"/>
                  <a:pt x="3810000" y="101600"/>
                </a:cubicBezTo>
                <a:cubicBezTo>
                  <a:pt x="4277078" y="119944"/>
                  <a:pt x="4787900" y="166511"/>
                  <a:pt x="5164667" y="169333"/>
                </a:cubicBezTo>
                <a:cubicBezTo>
                  <a:pt x="5541434" y="172155"/>
                  <a:pt x="5683956" y="146755"/>
                  <a:pt x="6070600" y="118533"/>
                </a:cubicBezTo>
                <a:cubicBezTo>
                  <a:pt x="6457244" y="90311"/>
                  <a:pt x="7134578" y="15522"/>
                  <a:pt x="7484533" y="0"/>
                </a:cubicBezTo>
                <a:lnTo>
                  <a:pt x="8170333" y="25400"/>
                </a:lnTo>
              </a:path>
            </a:pathLst>
          </a:custGeom>
          <a:ln w="9525">
            <a:solidFill>
              <a:srgbClr val="000090"/>
            </a:solidFill>
          </a:ln>
          <a:effectLst>
            <a:outerShdw blurRad="111125" dist="50800" dir="5400000" sx="98000" sy="98000" rotWithShape="0">
              <a:srgbClr val="000000">
                <a:alpha val="84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33"/>
          <p:cNvGrpSpPr/>
          <p:nvPr/>
        </p:nvGrpSpPr>
        <p:grpSpPr>
          <a:xfrm rot="7282648">
            <a:off x="2762292" y="4022518"/>
            <a:ext cx="300779" cy="85920"/>
            <a:chOff x="3015073" y="3436554"/>
            <a:chExt cx="300779" cy="85920"/>
          </a:xfrm>
        </p:grpSpPr>
        <p:sp>
          <p:nvSpPr>
            <p:cNvPr id="8" name="Rounded Rectangle 7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1066809" y="55456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11341" y="5770037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33442" y="4775204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407360" y="2687005"/>
            <a:ext cx="128016" cy="1588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222"/>
          <p:cNvGrpSpPr/>
          <p:nvPr/>
        </p:nvGrpSpPr>
        <p:grpSpPr>
          <a:xfrm rot="18085405">
            <a:off x="3499465" y="2310068"/>
            <a:ext cx="169724" cy="306240"/>
            <a:chOff x="3547532" y="5164667"/>
            <a:chExt cx="270596" cy="389466"/>
          </a:xfrm>
        </p:grpSpPr>
        <p:sp>
          <p:nvSpPr>
            <p:cNvPr id="20" name="Freeform 19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rapezoid 22"/>
          <p:cNvSpPr/>
          <p:nvPr/>
        </p:nvSpPr>
        <p:spPr bwMode="auto">
          <a:xfrm flipV="1">
            <a:off x="3293577" y="2809265"/>
            <a:ext cx="745066" cy="118533"/>
          </a:xfrm>
          <a:prstGeom prst="trapezoid">
            <a:avLst>
              <a:gd name="adj" fmla="val 43095"/>
            </a:avLst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95140" y="2750004"/>
            <a:ext cx="270934" cy="59267"/>
          </a:xfrm>
          <a:prstGeom prst="rect">
            <a:avLst/>
          </a:prstGeom>
          <a:solidFill>
            <a:srgbClr val="00005A"/>
          </a:solidFill>
          <a:ln w="9525" cap="flat" cmpd="sng" algn="ctr">
            <a:solidFill>
              <a:srgbClr val="00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07087" y="57488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59487" y="5393252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5142" y="52154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17820" y="5596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70220" y="5240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45275" y="501227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5553" y="52154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37953" y="4859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403608" y="4682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68834" y="5063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48686" y="4707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56008" y="4969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44142" y="48006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37971" y="4758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964275" y="459740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04553" y="48006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56953" y="4444986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22608" y="42672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87834" y="4648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67686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75008" y="4555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25076" y="54356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570154" y="5460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45209" y="523240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85487" y="54356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637887" y="50799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03542" y="490220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730101" y="53594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48620" y="49275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5942" y="51900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44076" y="502073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637905" y="497838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664209" y="481753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04487" y="5020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256887" y="466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722542" y="4487336"/>
            <a:ext cx="177800" cy="127000"/>
          </a:xfrm>
          <a:prstGeom prst="ellipse">
            <a:avLst/>
          </a:prstGeom>
          <a:solidFill>
            <a:srgbClr val="FF0000">
              <a:alpha val="93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87768" y="48683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20" y="4512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874942" y="47752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88286" y="5808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640686" y="554565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556019" y="54271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41819" y="53678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707474" y="519006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672700" y="55710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52552" y="521545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59874" y="547794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41837" y="526625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291700" y="515620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28072" y="506307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735701" y="502920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854220" y="459738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261542" y="485987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3368" y="45381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73220" y="41825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356635" y="463973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475154" y="42079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882476" y="447040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314302" y="41486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614354" y="42587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724421" y="461432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841076" y="5427135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467635" y="588433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586154" y="5452518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93476" y="57150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25302" y="5393272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51420" y="60367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690568" y="59774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470420" y="56218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17088" y="5587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427155" y="59435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76886" y="595205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016034" y="589280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752621" y="5858921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531554" y="5935119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370702" y="5875873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107289" y="5841987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527820" y="4292586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366968" y="4233340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103555" y="4199454"/>
            <a:ext cx="177800" cy="127000"/>
          </a:xfrm>
          <a:prstGeom prst="ellipse">
            <a:avLst/>
          </a:prstGeom>
          <a:solidFill>
            <a:srgbClr val="014D02">
              <a:alpha val="20000"/>
            </a:srgbClr>
          </a:solidFill>
          <a:ln>
            <a:solidFill>
              <a:schemeClr val="bg2">
                <a:lumMod val="10000"/>
                <a:alpha val="3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22"/>
          <p:cNvGrpSpPr/>
          <p:nvPr/>
        </p:nvGrpSpPr>
        <p:grpSpPr>
          <a:xfrm rot="5400000">
            <a:off x="3505797" y="2952509"/>
            <a:ext cx="169025" cy="283390"/>
            <a:chOff x="3547532" y="5164667"/>
            <a:chExt cx="270596" cy="389466"/>
          </a:xfrm>
        </p:grpSpPr>
        <p:sp>
          <p:nvSpPr>
            <p:cNvPr id="114" name="Freeform 113"/>
            <p:cNvSpPr/>
            <p:nvPr/>
          </p:nvSpPr>
          <p:spPr>
            <a:xfrm>
              <a:off x="3708400" y="5164667"/>
              <a:ext cx="109728" cy="389466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>
              <a:spLocks noChangeAspect="1"/>
            </p:cNvSpPr>
            <p:nvPr/>
          </p:nvSpPr>
          <p:spPr>
            <a:xfrm>
              <a:off x="3632208" y="5215469"/>
              <a:ext cx="77287" cy="27432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>
              <a:spLocks noChangeAspect="1"/>
            </p:cNvSpPr>
            <p:nvPr/>
          </p:nvSpPr>
          <p:spPr>
            <a:xfrm>
              <a:off x="3547532" y="5266265"/>
              <a:ext cx="51525" cy="182880"/>
            </a:xfrm>
            <a:custGeom>
              <a:avLst/>
              <a:gdLst>
                <a:gd name="connsiteX0" fmla="*/ 0 w 248356"/>
                <a:gd name="connsiteY0" fmla="*/ 0 h 431800"/>
                <a:gd name="connsiteX1" fmla="*/ 237067 w 248356"/>
                <a:gd name="connsiteY1" fmla="*/ 211666 h 431800"/>
                <a:gd name="connsiteX2" fmla="*/ 67733 w 248356"/>
                <a:gd name="connsiteY2" fmla="*/ 43180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356" h="431800">
                  <a:moveTo>
                    <a:pt x="0" y="0"/>
                  </a:moveTo>
                  <a:cubicBezTo>
                    <a:pt x="112889" y="69849"/>
                    <a:pt x="225778" y="139699"/>
                    <a:pt x="237067" y="211666"/>
                  </a:cubicBezTo>
                  <a:cubicBezTo>
                    <a:pt x="248356" y="283633"/>
                    <a:pt x="67733" y="431800"/>
                    <a:pt x="67733" y="431800"/>
                  </a:cubicBezTo>
                </a:path>
              </a:pathLst>
            </a:custGeom>
            <a:ln w="9525">
              <a:solidFill>
                <a:schemeClr val="tx1">
                  <a:lumMod val="95000"/>
                  <a:lumOff val="5000"/>
                  <a:alpha val="52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62401" y="751176"/>
            <a:ext cx="837921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Chalkboard"/>
                <a:cs typeface="Chalkboard"/>
              </a:rPr>
              <a:t>A Typical approach to MCM problem is to divide the mission into three phases: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arenBoth"/>
            </a:pPr>
            <a:r>
              <a:rPr lang="en-US" sz="1500" dirty="0" smtClean="0">
                <a:latin typeface="Chalkboard"/>
                <a:cs typeface="Chalkboard"/>
              </a:rPr>
              <a:t>Wide area search and detection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AutoNum type="arabicParenBoth"/>
            </a:pPr>
            <a:r>
              <a:rPr lang="en-US" sz="1500" dirty="0" smtClean="0">
                <a:latin typeface="Chalkboard"/>
                <a:cs typeface="Chalkboard"/>
              </a:rPr>
              <a:t>Re-</a:t>
            </a:r>
            <a:r>
              <a:rPr lang="en-US" sz="1500" dirty="0" err="1" smtClean="0">
                <a:latin typeface="Chalkboard"/>
                <a:cs typeface="Chalkboard"/>
              </a:rPr>
              <a:t>aquire</a:t>
            </a:r>
            <a:r>
              <a:rPr lang="en-US" sz="1500" dirty="0" smtClean="0">
                <a:latin typeface="Chalkboard"/>
                <a:cs typeface="Chalkboard"/>
              </a:rPr>
              <a:t>, identify, and classify: </a:t>
            </a:r>
            <a:r>
              <a:rPr lang="en-US" sz="1500" dirty="0" smtClean="0">
                <a:solidFill>
                  <a:srgbClr val="008000"/>
                </a:solidFill>
                <a:latin typeface="Chalkboard"/>
                <a:cs typeface="Chalkboard"/>
              </a:rPr>
              <a:t>Re-visit each point of the first phase with a finer sensor.</a:t>
            </a:r>
          </a:p>
        </p:txBody>
      </p:sp>
      <p:sp>
        <p:nvSpPr>
          <p:cNvPr id="120" name="Trapezoid 119"/>
          <p:cNvSpPr/>
          <p:nvPr/>
        </p:nvSpPr>
        <p:spPr bwMode="auto">
          <a:xfrm>
            <a:off x="2673585" y="4172427"/>
            <a:ext cx="341628" cy="337537"/>
          </a:xfrm>
          <a:prstGeom prst="trapezoid">
            <a:avLst>
              <a:gd name="adj" fmla="val 27523"/>
            </a:avLst>
          </a:prstGeom>
          <a:solidFill>
            <a:srgbClr val="00005A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" name="Group 133"/>
          <p:cNvGrpSpPr/>
          <p:nvPr/>
        </p:nvGrpSpPr>
        <p:grpSpPr>
          <a:xfrm rot="302927">
            <a:off x="3842894" y="2768326"/>
            <a:ext cx="204086" cy="66527"/>
            <a:chOff x="3015073" y="3436554"/>
            <a:chExt cx="300779" cy="85920"/>
          </a:xfrm>
        </p:grpSpPr>
        <p:sp>
          <p:nvSpPr>
            <p:cNvPr id="123" name="Rounded Rectangle 122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33"/>
          <p:cNvGrpSpPr/>
          <p:nvPr/>
        </p:nvGrpSpPr>
        <p:grpSpPr>
          <a:xfrm rot="8681125">
            <a:off x="3792725" y="3154453"/>
            <a:ext cx="204086" cy="66527"/>
            <a:chOff x="3015073" y="3436554"/>
            <a:chExt cx="300779" cy="85920"/>
          </a:xfrm>
        </p:grpSpPr>
        <p:sp>
          <p:nvSpPr>
            <p:cNvPr id="126" name="Rounded Rectangle 125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Freeform 127"/>
          <p:cNvSpPr/>
          <p:nvPr/>
        </p:nvSpPr>
        <p:spPr>
          <a:xfrm>
            <a:off x="3937806" y="2890450"/>
            <a:ext cx="214928" cy="236120"/>
          </a:xfrm>
          <a:custGeom>
            <a:avLst/>
            <a:gdLst>
              <a:gd name="connsiteX0" fmla="*/ 1210734 w 1210734"/>
              <a:gd name="connsiteY0" fmla="*/ 0 h 1557867"/>
              <a:gd name="connsiteX1" fmla="*/ 668867 w 1210734"/>
              <a:gd name="connsiteY1" fmla="*/ 143933 h 1557867"/>
              <a:gd name="connsiteX2" fmla="*/ 736600 w 1210734"/>
              <a:gd name="connsiteY2" fmla="*/ 711200 h 1557867"/>
              <a:gd name="connsiteX3" fmla="*/ 0 w 1210734"/>
              <a:gd name="connsiteY3" fmla="*/ 1557867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734" h="1557867">
                <a:moveTo>
                  <a:pt x="1210734" y="0"/>
                </a:moveTo>
                <a:cubicBezTo>
                  <a:pt x="979311" y="12700"/>
                  <a:pt x="747889" y="25400"/>
                  <a:pt x="668867" y="143933"/>
                </a:cubicBezTo>
                <a:cubicBezTo>
                  <a:pt x="589845" y="262466"/>
                  <a:pt x="848078" y="475544"/>
                  <a:pt x="736600" y="711200"/>
                </a:cubicBezTo>
                <a:cubicBezTo>
                  <a:pt x="625122" y="946856"/>
                  <a:pt x="0" y="1557867"/>
                  <a:pt x="0" y="1557867"/>
                </a:cubicBezTo>
              </a:path>
            </a:pathLst>
          </a:cu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5001979" y="4705745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80251" y="5699570"/>
            <a:ext cx="248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latin typeface="Chalkboard"/>
                <a:cs typeface="Chalkboard"/>
              </a:rPr>
              <a:t>x</a:t>
            </a:r>
            <a:endParaRPr lang="en-US" sz="900" dirty="0">
              <a:latin typeface="Chalkboard"/>
              <a:cs typeface="Chalkboard"/>
            </a:endParaRPr>
          </a:p>
        </p:txBody>
      </p:sp>
      <p:sp>
        <p:nvSpPr>
          <p:cNvPr id="119" name="Freeform 118"/>
          <p:cNvSpPr/>
          <p:nvPr/>
        </p:nvSpPr>
        <p:spPr bwMode="auto">
          <a:xfrm rot="11011871">
            <a:off x="2228295" y="4160377"/>
            <a:ext cx="810290" cy="592114"/>
          </a:xfrm>
          <a:custGeom>
            <a:avLst/>
            <a:gdLst>
              <a:gd name="connsiteX0" fmla="*/ 186990 w 810290"/>
              <a:gd name="connsiteY0" fmla="*/ 568741 h 592114"/>
              <a:gd name="connsiteX1" fmla="*/ 490849 w 810290"/>
              <a:gd name="connsiteY1" fmla="*/ 0 h 592114"/>
              <a:gd name="connsiteX2" fmla="*/ 599926 w 810290"/>
              <a:gd name="connsiteY2" fmla="*/ 0 h 592114"/>
              <a:gd name="connsiteX3" fmla="*/ 272694 w 810290"/>
              <a:gd name="connsiteY3" fmla="*/ 592114 h 592114"/>
              <a:gd name="connsiteX4" fmla="*/ 381771 w 810290"/>
              <a:gd name="connsiteY4" fmla="*/ 592114 h 592114"/>
              <a:gd name="connsiteX5" fmla="*/ 685630 w 810290"/>
              <a:gd name="connsiteY5" fmla="*/ 0 h 592114"/>
              <a:gd name="connsiteX6" fmla="*/ 810290 w 810290"/>
              <a:gd name="connsiteY6" fmla="*/ 303848 h 592114"/>
              <a:gd name="connsiteX7" fmla="*/ 109078 w 810290"/>
              <a:gd name="connsiteY7" fmla="*/ 148029 h 592114"/>
              <a:gd name="connsiteX8" fmla="*/ 70122 w 810290"/>
              <a:gd name="connsiteY8" fmla="*/ 241520 h 592114"/>
              <a:gd name="connsiteX9" fmla="*/ 779125 w 810290"/>
              <a:gd name="connsiteY9" fmla="*/ 381758 h 592114"/>
              <a:gd name="connsiteX10" fmla="*/ 740169 w 810290"/>
              <a:gd name="connsiteY10" fmla="*/ 506413 h 592114"/>
              <a:gd name="connsiteX11" fmla="*/ 0 w 810290"/>
              <a:gd name="connsiteY11" fmla="*/ 335012 h 5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290" h="592114">
                <a:moveTo>
                  <a:pt x="186990" y="568741"/>
                </a:moveTo>
                <a:lnTo>
                  <a:pt x="490849" y="0"/>
                </a:lnTo>
                <a:lnTo>
                  <a:pt x="599926" y="0"/>
                </a:lnTo>
                <a:lnTo>
                  <a:pt x="272694" y="592114"/>
                </a:lnTo>
                <a:lnTo>
                  <a:pt x="381771" y="592114"/>
                </a:lnTo>
                <a:lnTo>
                  <a:pt x="685630" y="0"/>
                </a:lnTo>
                <a:cubicBezTo>
                  <a:pt x="803431" y="306272"/>
                  <a:pt x="693983" y="303848"/>
                  <a:pt x="810290" y="303848"/>
                </a:cubicBezTo>
                <a:lnTo>
                  <a:pt x="109078" y="148029"/>
                </a:lnTo>
                <a:lnTo>
                  <a:pt x="70122" y="241520"/>
                </a:lnTo>
                <a:lnTo>
                  <a:pt x="779125" y="381758"/>
                </a:lnTo>
                <a:lnTo>
                  <a:pt x="740169" y="506413"/>
                </a:lnTo>
                <a:lnTo>
                  <a:pt x="0" y="335012"/>
                </a:lnTo>
              </a:path>
            </a:pathLst>
          </a:custGeom>
          <a:noFill/>
          <a:ln w="9525" cap="flat" cmpd="sng" algn="ctr">
            <a:solidFill>
              <a:srgbClr val="00005A">
                <a:alpha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5" name="Freeform 124"/>
          <p:cNvSpPr/>
          <p:nvPr/>
        </p:nvSpPr>
        <p:spPr bwMode="auto">
          <a:xfrm rot="11011871">
            <a:off x="1375624" y="5138619"/>
            <a:ext cx="810290" cy="592114"/>
          </a:xfrm>
          <a:custGeom>
            <a:avLst/>
            <a:gdLst>
              <a:gd name="connsiteX0" fmla="*/ 186990 w 810290"/>
              <a:gd name="connsiteY0" fmla="*/ 568741 h 592114"/>
              <a:gd name="connsiteX1" fmla="*/ 490849 w 810290"/>
              <a:gd name="connsiteY1" fmla="*/ 0 h 592114"/>
              <a:gd name="connsiteX2" fmla="*/ 599926 w 810290"/>
              <a:gd name="connsiteY2" fmla="*/ 0 h 592114"/>
              <a:gd name="connsiteX3" fmla="*/ 272694 w 810290"/>
              <a:gd name="connsiteY3" fmla="*/ 592114 h 592114"/>
              <a:gd name="connsiteX4" fmla="*/ 381771 w 810290"/>
              <a:gd name="connsiteY4" fmla="*/ 592114 h 592114"/>
              <a:gd name="connsiteX5" fmla="*/ 685630 w 810290"/>
              <a:gd name="connsiteY5" fmla="*/ 0 h 592114"/>
              <a:gd name="connsiteX6" fmla="*/ 810290 w 810290"/>
              <a:gd name="connsiteY6" fmla="*/ 303848 h 592114"/>
              <a:gd name="connsiteX7" fmla="*/ 109078 w 810290"/>
              <a:gd name="connsiteY7" fmla="*/ 148029 h 592114"/>
              <a:gd name="connsiteX8" fmla="*/ 70122 w 810290"/>
              <a:gd name="connsiteY8" fmla="*/ 241520 h 592114"/>
              <a:gd name="connsiteX9" fmla="*/ 779125 w 810290"/>
              <a:gd name="connsiteY9" fmla="*/ 381758 h 592114"/>
              <a:gd name="connsiteX10" fmla="*/ 740169 w 810290"/>
              <a:gd name="connsiteY10" fmla="*/ 506413 h 592114"/>
              <a:gd name="connsiteX11" fmla="*/ 0 w 810290"/>
              <a:gd name="connsiteY11" fmla="*/ 335012 h 5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290" h="592114">
                <a:moveTo>
                  <a:pt x="186990" y="568741"/>
                </a:moveTo>
                <a:lnTo>
                  <a:pt x="490849" y="0"/>
                </a:lnTo>
                <a:lnTo>
                  <a:pt x="599926" y="0"/>
                </a:lnTo>
                <a:lnTo>
                  <a:pt x="272694" y="592114"/>
                </a:lnTo>
                <a:lnTo>
                  <a:pt x="381771" y="592114"/>
                </a:lnTo>
                <a:lnTo>
                  <a:pt x="685630" y="0"/>
                </a:lnTo>
                <a:cubicBezTo>
                  <a:pt x="803431" y="306272"/>
                  <a:pt x="693983" y="303848"/>
                  <a:pt x="810290" y="303848"/>
                </a:cubicBezTo>
                <a:lnTo>
                  <a:pt x="109078" y="148029"/>
                </a:lnTo>
                <a:lnTo>
                  <a:pt x="70122" y="241520"/>
                </a:lnTo>
                <a:lnTo>
                  <a:pt x="779125" y="381758"/>
                </a:lnTo>
                <a:lnTo>
                  <a:pt x="740169" y="506413"/>
                </a:lnTo>
                <a:lnTo>
                  <a:pt x="0" y="335012"/>
                </a:lnTo>
              </a:path>
            </a:pathLst>
          </a:custGeom>
          <a:noFill/>
          <a:ln w="9525" cap="flat" cmpd="sng" algn="ctr">
            <a:solidFill>
              <a:srgbClr val="00005A">
                <a:alpha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9" name="Freeform 128"/>
          <p:cNvSpPr/>
          <p:nvPr/>
        </p:nvSpPr>
        <p:spPr bwMode="auto">
          <a:xfrm rot="11011871">
            <a:off x="4730225" y="4535295"/>
            <a:ext cx="810290" cy="592114"/>
          </a:xfrm>
          <a:custGeom>
            <a:avLst/>
            <a:gdLst>
              <a:gd name="connsiteX0" fmla="*/ 186990 w 810290"/>
              <a:gd name="connsiteY0" fmla="*/ 568741 h 592114"/>
              <a:gd name="connsiteX1" fmla="*/ 490849 w 810290"/>
              <a:gd name="connsiteY1" fmla="*/ 0 h 592114"/>
              <a:gd name="connsiteX2" fmla="*/ 599926 w 810290"/>
              <a:gd name="connsiteY2" fmla="*/ 0 h 592114"/>
              <a:gd name="connsiteX3" fmla="*/ 272694 w 810290"/>
              <a:gd name="connsiteY3" fmla="*/ 592114 h 592114"/>
              <a:gd name="connsiteX4" fmla="*/ 381771 w 810290"/>
              <a:gd name="connsiteY4" fmla="*/ 592114 h 592114"/>
              <a:gd name="connsiteX5" fmla="*/ 685630 w 810290"/>
              <a:gd name="connsiteY5" fmla="*/ 0 h 592114"/>
              <a:gd name="connsiteX6" fmla="*/ 810290 w 810290"/>
              <a:gd name="connsiteY6" fmla="*/ 303848 h 592114"/>
              <a:gd name="connsiteX7" fmla="*/ 109078 w 810290"/>
              <a:gd name="connsiteY7" fmla="*/ 148029 h 592114"/>
              <a:gd name="connsiteX8" fmla="*/ 70122 w 810290"/>
              <a:gd name="connsiteY8" fmla="*/ 241520 h 592114"/>
              <a:gd name="connsiteX9" fmla="*/ 779125 w 810290"/>
              <a:gd name="connsiteY9" fmla="*/ 381758 h 592114"/>
              <a:gd name="connsiteX10" fmla="*/ 740169 w 810290"/>
              <a:gd name="connsiteY10" fmla="*/ 506413 h 592114"/>
              <a:gd name="connsiteX11" fmla="*/ 0 w 810290"/>
              <a:gd name="connsiteY11" fmla="*/ 335012 h 5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290" h="592114">
                <a:moveTo>
                  <a:pt x="186990" y="568741"/>
                </a:moveTo>
                <a:lnTo>
                  <a:pt x="490849" y="0"/>
                </a:lnTo>
                <a:lnTo>
                  <a:pt x="599926" y="0"/>
                </a:lnTo>
                <a:lnTo>
                  <a:pt x="272694" y="592114"/>
                </a:lnTo>
                <a:lnTo>
                  <a:pt x="381771" y="592114"/>
                </a:lnTo>
                <a:lnTo>
                  <a:pt x="685630" y="0"/>
                </a:lnTo>
                <a:cubicBezTo>
                  <a:pt x="803431" y="306272"/>
                  <a:pt x="693983" y="303848"/>
                  <a:pt x="810290" y="303848"/>
                </a:cubicBezTo>
                <a:lnTo>
                  <a:pt x="109078" y="148029"/>
                </a:lnTo>
                <a:lnTo>
                  <a:pt x="70122" y="241520"/>
                </a:lnTo>
                <a:lnTo>
                  <a:pt x="779125" y="381758"/>
                </a:lnTo>
                <a:lnTo>
                  <a:pt x="740169" y="506413"/>
                </a:lnTo>
                <a:lnTo>
                  <a:pt x="0" y="335012"/>
                </a:lnTo>
              </a:path>
            </a:pathLst>
          </a:custGeom>
          <a:noFill/>
          <a:ln w="9525" cap="flat" cmpd="sng" algn="ctr">
            <a:solidFill>
              <a:srgbClr val="00005A">
                <a:alpha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0" name="Freeform 129"/>
          <p:cNvSpPr/>
          <p:nvPr/>
        </p:nvSpPr>
        <p:spPr bwMode="auto">
          <a:xfrm rot="11011871">
            <a:off x="6472038" y="4228028"/>
            <a:ext cx="810290" cy="592114"/>
          </a:xfrm>
          <a:custGeom>
            <a:avLst/>
            <a:gdLst>
              <a:gd name="connsiteX0" fmla="*/ 186990 w 810290"/>
              <a:gd name="connsiteY0" fmla="*/ 568741 h 592114"/>
              <a:gd name="connsiteX1" fmla="*/ 490849 w 810290"/>
              <a:gd name="connsiteY1" fmla="*/ 0 h 592114"/>
              <a:gd name="connsiteX2" fmla="*/ 599926 w 810290"/>
              <a:gd name="connsiteY2" fmla="*/ 0 h 592114"/>
              <a:gd name="connsiteX3" fmla="*/ 272694 w 810290"/>
              <a:gd name="connsiteY3" fmla="*/ 592114 h 592114"/>
              <a:gd name="connsiteX4" fmla="*/ 381771 w 810290"/>
              <a:gd name="connsiteY4" fmla="*/ 592114 h 592114"/>
              <a:gd name="connsiteX5" fmla="*/ 685630 w 810290"/>
              <a:gd name="connsiteY5" fmla="*/ 0 h 592114"/>
              <a:gd name="connsiteX6" fmla="*/ 810290 w 810290"/>
              <a:gd name="connsiteY6" fmla="*/ 303848 h 592114"/>
              <a:gd name="connsiteX7" fmla="*/ 109078 w 810290"/>
              <a:gd name="connsiteY7" fmla="*/ 148029 h 592114"/>
              <a:gd name="connsiteX8" fmla="*/ 70122 w 810290"/>
              <a:gd name="connsiteY8" fmla="*/ 241520 h 592114"/>
              <a:gd name="connsiteX9" fmla="*/ 779125 w 810290"/>
              <a:gd name="connsiteY9" fmla="*/ 381758 h 592114"/>
              <a:gd name="connsiteX10" fmla="*/ 740169 w 810290"/>
              <a:gd name="connsiteY10" fmla="*/ 506413 h 592114"/>
              <a:gd name="connsiteX11" fmla="*/ 0 w 810290"/>
              <a:gd name="connsiteY11" fmla="*/ 335012 h 5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290" h="592114">
                <a:moveTo>
                  <a:pt x="186990" y="568741"/>
                </a:moveTo>
                <a:lnTo>
                  <a:pt x="490849" y="0"/>
                </a:lnTo>
                <a:lnTo>
                  <a:pt x="599926" y="0"/>
                </a:lnTo>
                <a:lnTo>
                  <a:pt x="272694" y="592114"/>
                </a:lnTo>
                <a:lnTo>
                  <a:pt x="381771" y="592114"/>
                </a:lnTo>
                <a:lnTo>
                  <a:pt x="685630" y="0"/>
                </a:lnTo>
                <a:cubicBezTo>
                  <a:pt x="803431" y="306272"/>
                  <a:pt x="693983" y="303848"/>
                  <a:pt x="810290" y="303848"/>
                </a:cubicBezTo>
                <a:lnTo>
                  <a:pt x="109078" y="148029"/>
                </a:lnTo>
                <a:lnTo>
                  <a:pt x="70122" y="241520"/>
                </a:lnTo>
                <a:lnTo>
                  <a:pt x="779125" y="381758"/>
                </a:lnTo>
                <a:lnTo>
                  <a:pt x="740169" y="506413"/>
                </a:lnTo>
                <a:lnTo>
                  <a:pt x="0" y="335012"/>
                </a:lnTo>
              </a:path>
            </a:pathLst>
          </a:custGeom>
          <a:noFill/>
          <a:ln w="9525" cap="flat" cmpd="sng" algn="ctr">
            <a:solidFill>
              <a:srgbClr val="00005A">
                <a:alpha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1" name="Freeform 130"/>
          <p:cNvSpPr/>
          <p:nvPr/>
        </p:nvSpPr>
        <p:spPr bwMode="auto">
          <a:xfrm rot="11011871">
            <a:off x="5728444" y="5502328"/>
            <a:ext cx="810290" cy="592114"/>
          </a:xfrm>
          <a:custGeom>
            <a:avLst/>
            <a:gdLst>
              <a:gd name="connsiteX0" fmla="*/ 186990 w 810290"/>
              <a:gd name="connsiteY0" fmla="*/ 568741 h 592114"/>
              <a:gd name="connsiteX1" fmla="*/ 490849 w 810290"/>
              <a:gd name="connsiteY1" fmla="*/ 0 h 592114"/>
              <a:gd name="connsiteX2" fmla="*/ 599926 w 810290"/>
              <a:gd name="connsiteY2" fmla="*/ 0 h 592114"/>
              <a:gd name="connsiteX3" fmla="*/ 272694 w 810290"/>
              <a:gd name="connsiteY3" fmla="*/ 592114 h 592114"/>
              <a:gd name="connsiteX4" fmla="*/ 381771 w 810290"/>
              <a:gd name="connsiteY4" fmla="*/ 592114 h 592114"/>
              <a:gd name="connsiteX5" fmla="*/ 685630 w 810290"/>
              <a:gd name="connsiteY5" fmla="*/ 0 h 592114"/>
              <a:gd name="connsiteX6" fmla="*/ 810290 w 810290"/>
              <a:gd name="connsiteY6" fmla="*/ 303848 h 592114"/>
              <a:gd name="connsiteX7" fmla="*/ 109078 w 810290"/>
              <a:gd name="connsiteY7" fmla="*/ 148029 h 592114"/>
              <a:gd name="connsiteX8" fmla="*/ 70122 w 810290"/>
              <a:gd name="connsiteY8" fmla="*/ 241520 h 592114"/>
              <a:gd name="connsiteX9" fmla="*/ 779125 w 810290"/>
              <a:gd name="connsiteY9" fmla="*/ 381758 h 592114"/>
              <a:gd name="connsiteX10" fmla="*/ 740169 w 810290"/>
              <a:gd name="connsiteY10" fmla="*/ 506413 h 592114"/>
              <a:gd name="connsiteX11" fmla="*/ 0 w 810290"/>
              <a:gd name="connsiteY11" fmla="*/ 335012 h 5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290" h="592114">
                <a:moveTo>
                  <a:pt x="186990" y="568741"/>
                </a:moveTo>
                <a:lnTo>
                  <a:pt x="490849" y="0"/>
                </a:lnTo>
                <a:lnTo>
                  <a:pt x="599926" y="0"/>
                </a:lnTo>
                <a:lnTo>
                  <a:pt x="272694" y="592114"/>
                </a:lnTo>
                <a:lnTo>
                  <a:pt x="381771" y="592114"/>
                </a:lnTo>
                <a:lnTo>
                  <a:pt x="685630" y="0"/>
                </a:lnTo>
                <a:cubicBezTo>
                  <a:pt x="803431" y="306272"/>
                  <a:pt x="693983" y="303848"/>
                  <a:pt x="810290" y="303848"/>
                </a:cubicBezTo>
                <a:lnTo>
                  <a:pt x="109078" y="148029"/>
                </a:lnTo>
                <a:lnTo>
                  <a:pt x="70122" y="241520"/>
                </a:lnTo>
                <a:lnTo>
                  <a:pt x="779125" y="381758"/>
                </a:lnTo>
                <a:lnTo>
                  <a:pt x="740169" y="506413"/>
                </a:lnTo>
                <a:lnTo>
                  <a:pt x="0" y="335012"/>
                </a:lnTo>
              </a:path>
            </a:pathLst>
          </a:custGeom>
          <a:noFill/>
          <a:ln w="9525" cap="flat" cmpd="sng" algn="ctr">
            <a:solidFill>
              <a:srgbClr val="00005A">
                <a:alpha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1E1D5A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2" name="Group 133"/>
          <p:cNvGrpSpPr/>
          <p:nvPr/>
        </p:nvGrpSpPr>
        <p:grpSpPr>
          <a:xfrm rot="7282648">
            <a:off x="4917042" y="5016342"/>
            <a:ext cx="300779" cy="85920"/>
            <a:chOff x="3015073" y="3436554"/>
            <a:chExt cx="300779" cy="85920"/>
          </a:xfrm>
        </p:grpSpPr>
        <p:sp>
          <p:nvSpPr>
            <p:cNvPr id="133" name="Rounded Rectangle 132"/>
            <p:cNvSpPr/>
            <p:nvPr/>
          </p:nvSpPr>
          <p:spPr>
            <a:xfrm rot="21189647">
              <a:off x="3044924" y="3436554"/>
              <a:ext cx="270928" cy="67753"/>
            </a:xfrm>
            <a:prstGeom prst="roundRect">
              <a:avLst>
                <a:gd name="adj" fmla="val 36111"/>
              </a:avLst>
            </a:prstGeom>
            <a:solidFill>
              <a:srgbClr val="FFFF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rot="21189647">
              <a:off x="3015073" y="3452839"/>
              <a:ext cx="27579" cy="69635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5A"/>
        </a:solidFill>
        <a:ln w="9525" cap="flat" cmpd="sng" algn="ctr">
          <a:solidFill>
            <a:srgbClr val="00005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1E1D5A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5A"/>
        </a:solidFill>
        <a:ln w="9525" cap="flat" cmpd="sng" algn="ctr">
          <a:solidFill>
            <a:srgbClr val="00005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1E1D5A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>
            <a:latin typeface="Chalkboard"/>
            <a:cs typeface="Chalkboard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31167</TotalTime>
  <Words>3330</Words>
  <Application>Microsoft Macintosh PowerPoint</Application>
  <PresentationFormat>On-screen Show (4:3)</PresentationFormat>
  <Paragraphs>593</Paragraphs>
  <Slides>58</Slides>
  <Notes>35</Notes>
  <HiddenSlides>0</HiddenSlides>
  <MMClips>8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Blank Presentation</vt:lpstr>
      <vt:lpstr>MIT 2.680 Unmanned Marine Vehicle Autonomy,  Sensing, and Communications</vt:lpstr>
      <vt:lpstr>Autonomous Collaborative Search 2.680 Lecture #9</vt:lpstr>
      <vt:lpstr>Mine Countermeasures General Description </vt:lpstr>
      <vt:lpstr>Mine Countermeasures General Description </vt:lpstr>
      <vt:lpstr>Mine Countermeasures Phases of Search: Broad Area Search</vt:lpstr>
      <vt:lpstr>Slide 6</vt:lpstr>
      <vt:lpstr>Slide 7</vt:lpstr>
      <vt:lpstr>Mine Countermeasures Phases of Search: Analysis</vt:lpstr>
      <vt:lpstr>Mine Countermeasures Phases of Search: Re-acquire</vt:lpstr>
      <vt:lpstr>Mine Countermeasures Phases of Search: More Analysis</vt:lpstr>
      <vt:lpstr>Mine Countermeasures Phases of Search: Neutralization</vt:lpstr>
      <vt:lpstr>The MCM Timeline Search Classify Map</vt:lpstr>
      <vt:lpstr>The MCM Timeline Post-Mission Analysis</vt:lpstr>
      <vt:lpstr>The MCM Timeline Re-acquire - Identify</vt:lpstr>
      <vt:lpstr>The MCM Timeline Post-Mission Analysis (Part II)</vt:lpstr>
      <vt:lpstr>The MCM Timeline Neutralize</vt:lpstr>
      <vt:lpstr>Mine Countermeasures (MCM)</vt:lpstr>
      <vt:lpstr>Mine Countermeasures (MCM)</vt:lpstr>
      <vt:lpstr>Mine Countermeasures (MCM)</vt:lpstr>
      <vt:lpstr>Mine Countermeasures (MCM)</vt:lpstr>
      <vt:lpstr>Mine Countermeasures (MCM)</vt:lpstr>
      <vt:lpstr>Mine Countermeasures (MCM)</vt:lpstr>
      <vt:lpstr>Cyborg Search</vt:lpstr>
      <vt:lpstr>Cyborg Search</vt:lpstr>
      <vt:lpstr>Cyborg Search</vt:lpstr>
      <vt:lpstr>Incorporating User Feedback</vt:lpstr>
      <vt:lpstr>BF9 Marine Sonics Sidescan Sonar On-board Image</vt:lpstr>
      <vt:lpstr>Autonomous Collaborative Search 2.680 Lecture #9</vt:lpstr>
      <vt:lpstr>Lab 09 Preview Problem Statement</vt:lpstr>
      <vt:lpstr>Lab 09 Preview Hazard Sensor</vt:lpstr>
      <vt:lpstr>Lab 09 Preview Teaming</vt:lpstr>
      <vt:lpstr>Autonomous Collaborative Search 2.680 Lecture #9</vt:lpstr>
      <vt:lpstr>The uFldHazardSensor MOOS App Introduction</vt:lpstr>
      <vt:lpstr>The uFldHazardSensor MOOS App The Hazard Field</vt:lpstr>
      <vt:lpstr>The uFldHazardSensor MOOS App App Topology</vt:lpstr>
      <vt:lpstr>Slide 36</vt:lpstr>
      <vt:lpstr>The uFldHazardSensor MOOS App Detections</vt:lpstr>
      <vt:lpstr>Slide 38</vt:lpstr>
      <vt:lpstr>The uFldHazardSensor MOOS App Classifications</vt:lpstr>
      <vt:lpstr>The uFldHazardSensor MOOS App Classifications</vt:lpstr>
      <vt:lpstr>Slide 41</vt:lpstr>
      <vt:lpstr>The uFldHazardSensor  Detection Threshold</vt:lpstr>
      <vt:lpstr>The uFldHazardSensor  Detection Threshold</vt:lpstr>
      <vt:lpstr>Slide 44</vt:lpstr>
      <vt:lpstr>The uFldHazardSensor MOOS App Possible Usage Scenarios / Suggestions</vt:lpstr>
      <vt:lpstr>More Lab 09 Preview Given parameters and reward structure</vt:lpstr>
      <vt:lpstr>More Lab 09 Preview Given parameters and reward structure</vt:lpstr>
      <vt:lpstr>More Lab 09 Preview Normalizing the score</vt:lpstr>
      <vt:lpstr>Autonomous Collaborative Search 2.680 Lecture #9</vt:lpstr>
      <vt:lpstr>The uFldMessageHander App Inter-vehicle messaging</vt:lpstr>
      <vt:lpstr>The uFldMessageHander App Typical Application Toplogy</vt:lpstr>
      <vt:lpstr>uField Message Routing</vt:lpstr>
      <vt:lpstr>uField Message Routing</vt:lpstr>
      <vt:lpstr>The uFldNodeComms App Typical Application Toplogy</vt:lpstr>
      <vt:lpstr>The uFldNodeComms App Typical Application Toplogy</vt:lpstr>
      <vt:lpstr>More Lab 09 Preview Inter-vehicle Messaging</vt:lpstr>
      <vt:lpstr>More Lab 09 Preview Inter-vehicle Messaging</vt:lpstr>
      <vt:lpstr>END</vt:lpstr>
    </vt:vector>
  </TitlesOfParts>
  <Company>Benjamin Michael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COLREGS Navigation On Unmanned Marine Surface Craft_x0003__x0016__x0003__x0016_</dc:title>
  <cp:lastModifiedBy>Michael Benjamin</cp:lastModifiedBy>
  <cp:revision>822</cp:revision>
  <cp:lastPrinted>2012-03-07T21:15:56Z</cp:lastPrinted>
  <dcterms:created xsi:type="dcterms:W3CDTF">2013-04-29T21:48:09Z</dcterms:created>
  <dcterms:modified xsi:type="dcterms:W3CDTF">2013-04-29T21:51:28Z</dcterms:modified>
</cp:coreProperties>
</file>