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824" r:id="rId2"/>
    <p:sldId id="827" r:id="rId3"/>
    <p:sldId id="825" r:id="rId4"/>
    <p:sldId id="826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053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200C2"/>
    <a:srgbClr val="90ACFE"/>
    <a:srgbClr val="D5D5D5"/>
    <a:srgbClr val="E0DDC4"/>
    <a:srgbClr val="B8B0A2"/>
    <a:srgbClr val="FF0000"/>
    <a:srgbClr val="3A5972"/>
    <a:srgbClr val="151543"/>
    <a:srgbClr val="1E1D5A"/>
    <a:srgbClr val="141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5" autoAdjust="0"/>
    <p:restoredTop sz="93896" autoAdjust="0"/>
  </p:normalViewPr>
  <p:slideViewPr>
    <p:cSldViewPr snapToGrid="0">
      <p:cViewPr varScale="1">
        <p:scale>
          <a:sx n="151" d="100"/>
          <a:sy n="151" d="100"/>
        </p:scale>
        <p:origin x="2864" y="200"/>
      </p:cViewPr>
      <p:guideLst>
        <p:guide orient="horz" pos="2053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16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fld id="{AE3909CE-D6F9-074B-B976-88C0364F81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A42746-E345-C04A-AE5E-36BDCDF80C2D}" type="slidenum">
              <a:rPr lang="en-US"/>
              <a:pPr/>
              <a:t>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A42746-E345-C04A-AE5E-36BDCDF80C2D}" type="slidenum">
              <a:rPr lang="en-US"/>
              <a:pPr/>
              <a:t>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97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A42746-E345-C04A-AE5E-36BDCDF80C2D}" type="slidenum">
              <a:rPr lang="en-US"/>
              <a:pPr/>
              <a:t>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A42746-E345-C04A-AE5E-36BDCDF80C2D}" type="slidenum">
              <a:rPr lang="en-US"/>
              <a:pPr/>
              <a:t>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A213A1B-F446-AB47-B458-BDF5AE1532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E230865-6DFB-6140-A6F0-4FCBE6921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D3F0104-0EAA-124C-88F9-DF6DFD942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A4DD114-F7C4-744B-8005-E875D9062B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C656EFD-3F96-324A-99AD-199EE43D9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A47C70E-84AF-9C41-AF67-206C616137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5FF808B-D4AF-8B40-A7AC-7F550DB655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1C1CE29-C476-244C-882E-12E710E3C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DD0D3B6-A999-434C-B8E9-FE9DD7FCA9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463E984-E127-724D-A9D1-EB7549F2DB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7A14294-206E-E446-A2A5-2743E4DB8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111"/>
          <p:cNvSpPr>
            <a:spLocks noChangeArrowheads="1"/>
          </p:cNvSpPr>
          <p:nvPr/>
        </p:nvSpPr>
        <p:spPr bwMode="auto">
          <a:xfrm>
            <a:off x="2256552" y="888689"/>
            <a:ext cx="3382248" cy="1965538"/>
          </a:xfrm>
          <a:prstGeom prst="roundRect">
            <a:avLst>
              <a:gd name="adj" fmla="val 64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2256552" y="888689"/>
            <a:ext cx="19513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solidFill>
                  <a:srgbClr val="1F1F5D"/>
                </a:solidFill>
              </a:rPr>
              <a:t>Shoreside Community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13" name="AutoShape 111">
            <a:extLst>
              <a:ext uri="{FF2B5EF4-FFF2-40B4-BE49-F238E27FC236}">
                <a16:creationId xmlns:a16="http://schemas.microsoft.com/office/drawing/2014/main" id="{EEF3168C-B09F-5046-93E9-24032A6AE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912" y="1856902"/>
            <a:ext cx="1073352" cy="372637"/>
          </a:xfrm>
          <a:prstGeom prst="roundRect">
            <a:avLst>
              <a:gd name="adj" fmla="val 4012"/>
            </a:avLst>
          </a:prstGeom>
          <a:solidFill>
            <a:srgbClr val="068F0C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9D553C31-B5F0-C148-803C-921F80856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5467" y="1909046"/>
            <a:ext cx="915131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1F1F5D"/>
                </a:solidFill>
              </a:rPr>
              <a:t>MOOSDB</a:t>
            </a:r>
            <a:endParaRPr lang="en-US" sz="1200" b="1" dirty="0">
              <a:solidFill>
                <a:srgbClr val="FF6600"/>
              </a:solidFill>
            </a:endParaRPr>
          </a:p>
        </p:txBody>
      </p:sp>
      <p:sp>
        <p:nvSpPr>
          <p:cNvPr id="15" name="AutoShape 111">
            <a:extLst>
              <a:ext uri="{FF2B5EF4-FFF2-40B4-BE49-F238E27FC236}">
                <a16:creationId xmlns:a16="http://schemas.microsoft.com/office/drawing/2014/main" id="{29B90481-A87F-7C46-A554-B52A9D0D1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167" y="1324976"/>
            <a:ext cx="1287666" cy="372637"/>
          </a:xfrm>
          <a:prstGeom prst="roundRect">
            <a:avLst>
              <a:gd name="adj" fmla="val 401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35">
            <a:extLst>
              <a:ext uri="{FF2B5EF4-FFF2-40B4-BE49-F238E27FC236}">
                <a16:creationId xmlns:a16="http://schemas.microsoft.com/office/drawing/2014/main" id="{05FBA607-0E2A-C74D-B9D5-1CA18882F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321" y="1360186"/>
            <a:ext cx="12876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1F1F5D"/>
                </a:solidFill>
              </a:rPr>
              <a:t>pMarineViewer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18" name="AutoShape 111">
            <a:extLst>
              <a:ext uri="{FF2B5EF4-FFF2-40B4-BE49-F238E27FC236}">
                <a16:creationId xmlns:a16="http://schemas.microsoft.com/office/drawing/2014/main" id="{C6EC04AE-91F5-574A-B4E1-AC5D2E195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167" y="1856902"/>
            <a:ext cx="1287666" cy="372637"/>
          </a:xfrm>
          <a:prstGeom prst="roundRect">
            <a:avLst>
              <a:gd name="adj" fmla="val 401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35">
            <a:extLst>
              <a:ext uri="{FF2B5EF4-FFF2-40B4-BE49-F238E27FC236}">
                <a16:creationId xmlns:a16="http://schemas.microsoft.com/office/drawing/2014/main" id="{21217F9E-4061-5B4B-862C-8A5E17ABC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1721" y="1909046"/>
            <a:ext cx="12141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1F1F5D"/>
                </a:solidFill>
              </a:rPr>
              <a:t>Other Apps …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21" name="AutoShape 111">
            <a:extLst>
              <a:ext uri="{FF2B5EF4-FFF2-40B4-BE49-F238E27FC236}">
                <a16:creationId xmlns:a16="http://schemas.microsoft.com/office/drawing/2014/main" id="{79E031E6-1D28-2A40-946C-7AC370528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167" y="2399166"/>
            <a:ext cx="1073352" cy="372637"/>
          </a:xfrm>
          <a:prstGeom prst="roundRect">
            <a:avLst>
              <a:gd name="adj" fmla="val 4012"/>
            </a:avLst>
          </a:prstGeom>
          <a:solidFill>
            <a:srgbClr val="FFC000">
              <a:alpha val="4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35">
            <a:extLst>
              <a:ext uri="{FF2B5EF4-FFF2-40B4-BE49-F238E27FC236}">
                <a16:creationId xmlns:a16="http://schemas.microsoft.com/office/drawing/2014/main" id="{5DE61CF8-BCD2-124C-8450-AEB0972D1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270" y="2442171"/>
            <a:ext cx="731145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1F1F5D"/>
                </a:solidFill>
              </a:rPr>
              <a:t>pShare</a:t>
            </a:r>
            <a:endParaRPr lang="en-US" sz="1200" b="1" dirty="0">
              <a:solidFill>
                <a:srgbClr val="FF6600"/>
              </a:solidFill>
            </a:endParaRPr>
          </a:p>
        </p:txBody>
      </p:sp>
      <p:sp>
        <p:nvSpPr>
          <p:cNvPr id="23" name="AutoShape 111">
            <a:extLst>
              <a:ext uri="{FF2B5EF4-FFF2-40B4-BE49-F238E27FC236}">
                <a16:creationId xmlns:a16="http://schemas.microsoft.com/office/drawing/2014/main" id="{D1B67982-19B3-F74A-965B-70B78152E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22" y="3648822"/>
            <a:ext cx="3382248" cy="1965538"/>
          </a:xfrm>
          <a:prstGeom prst="roundRect">
            <a:avLst>
              <a:gd name="adj" fmla="val 64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35">
            <a:extLst>
              <a:ext uri="{FF2B5EF4-FFF2-40B4-BE49-F238E27FC236}">
                <a16:creationId xmlns:a16="http://schemas.microsoft.com/office/drawing/2014/main" id="{5F38C5E4-10E0-9E4C-B6A8-C42814140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22" y="3648822"/>
            <a:ext cx="19513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solidFill>
                  <a:srgbClr val="1F1F5D"/>
                </a:solidFill>
              </a:rPr>
              <a:t>Vehicle Community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25" name="AutoShape 111">
            <a:extLst>
              <a:ext uri="{FF2B5EF4-FFF2-40B4-BE49-F238E27FC236}">
                <a16:creationId xmlns:a16="http://schemas.microsoft.com/office/drawing/2014/main" id="{6C380601-17DE-9F4E-8545-22648198F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382" y="4617035"/>
            <a:ext cx="1073352" cy="372637"/>
          </a:xfrm>
          <a:prstGeom prst="roundRect">
            <a:avLst>
              <a:gd name="adj" fmla="val 4012"/>
            </a:avLst>
          </a:prstGeom>
          <a:solidFill>
            <a:srgbClr val="068F0C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35">
            <a:extLst>
              <a:ext uri="{FF2B5EF4-FFF2-40B4-BE49-F238E27FC236}">
                <a16:creationId xmlns:a16="http://schemas.microsoft.com/office/drawing/2014/main" id="{258C91E8-FCDE-C049-AD0A-D3488A32A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937" y="4669179"/>
            <a:ext cx="915131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1F1F5D"/>
                </a:solidFill>
              </a:rPr>
              <a:t>MOOSDB</a:t>
            </a:r>
            <a:endParaRPr lang="en-US" sz="1200" b="1" dirty="0">
              <a:solidFill>
                <a:srgbClr val="FF6600"/>
              </a:solidFill>
            </a:endParaRPr>
          </a:p>
        </p:txBody>
      </p:sp>
      <p:sp>
        <p:nvSpPr>
          <p:cNvPr id="30" name="AutoShape 111">
            <a:extLst>
              <a:ext uri="{FF2B5EF4-FFF2-40B4-BE49-F238E27FC236}">
                <a16:creationId xmlns:a16="http://schemas.microsoft.com/office/drawing/2014/main" id="{0D20A6D7-FCFB-4347-9AFE-A677D56BA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637" y="5115697"/>
            <a:ext cx="1287666" cy="372637"/>
          </a:xfrm>
          <a:prstGeom prst="roundRect">
            <a:avLst>
              <a:gd name="adj" fmla="val 401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 Box 35">
            <a:extLst>
              <a:ext uri="{FF2B5EF4-FFF2-40B4-BE49-F238E27FC236}">
                <a16:creationId xmlns:a16="http://schemas.microsoft.com/office/drawing/2014/main" id="{094FA9AC-B5CC-6443-AA0E-A26713F66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924" y="5150907"/>
            <a:ext cx="9498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1F1F5D"/>
                </a:solidFill>
              </a:rPr>
              <a:t>pHelmIvP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36" name="AutoShape 111">
            <a:extLst>
              <a:ext uri="{FF2B5EF4-FFF2-40B4-BE49-F238E27FC236}">
                <a16:creationId xmlns:a16="http://schemas.microsoft.com/office/drawing/2014/main" id="{77B9164B-EA68-D54C-8548-D1DBF6E11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637" y="4617035"/>
            <a:ext cx="1287666" cy="372637"/>
          </a:xfrm>
          <a:prstGeom prst="roundRect">
            <a:avLst>
              <a:gd name="adj" fmla="val 401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327F3976-8EE3-7B45-9656-9DB242A3E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191" y="4669179"/>
            <a:ext cx="12141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1F1F5D"/>
                </a:solidFill>
              </a:rPr>
              <a:t>Other Apps …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38" name="AutoShape 111">
            <a:extLst>
              <a:ext uri="{FF2B5EF4-FFF2-40B4-BE49-F238E27FC236}">
                <a16:creationId xmlns:a16="http://schemas.microsoft.com/office/drawing/2014/main" id="{0991F08D-4E38-184A-A525-409C9467D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637" y="4118372"/>
            <a:ext cx="1073352" cy="372637"/>
          </a:xfrm>
          <a:prstGeom prst="roundRect">
            <a:avLst>
              <a:gd name="adj" fmla="val 4012"/>
            </a:avLst>
          </a:prstGeom>
          <a:solidFill>
            <a:srgbClr val="FFC000">
              <a:alpha val="4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Box 35">
            <a:extLst>
              <a:ext uri="{FF2B5EF4-FFF2-40B4-BE49-F238E27FC236}">
                <a16:creationId xmlns:a16="http://schemas.microsoft.com/office/drawing/2014/main" id="{084E4F3E-713A-C545-B602-153A147F0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740" y="4161377"/>
            <a:ext cx="731145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1F1F5D"/>
                </a:solidFill>
              </a:rPr>
              <a:t>pShare</a:t>
            </a:r>
            <a:endParaRPr lang="en-US" sz="1200" b="1" dirty="0">
              <a:solidFill>
                <a:srgbClr val="FF6600"/>
              </a:solidFill>
            </a:endParaRPr>
          </a:p>
        </p:txBody>
      </p:sp>
      <p:sp>
        <p:nvSpPr>
          <p:cNvPr id="41" name="AutoShape 111">
            <a:extLst>
              <a:ext uri="{FF2B5EF4-FFF2-40B4-BE49-F238E27FC236}">
                <a16:creationId xmlns:a16="http://schemas.microsoft.com/office/drawing/2014/main" id="{C9732367-1394-3D48-94F1-C8459C6B3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415" y="3634266"/>
            <a:ext cx="3382248" cy="1965538"/>
          </a:xfrm>
          <a:prstGeom prst="roundRect">
            <a:avLst>
              <a:gd name="adj" fmla="val 64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 Box 35">
            <a:extLst>
              <a:ext uri="{FF2B5EF4-FFF2-40B4-BE49-F238E27FC236}">
                <a16:creationId xmlns:a16="http://schemas.microsoft.com/office/drawing/2014/main" id="{064B5743-6341-B94E-8635-DB751FA70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291" y="3634266"/>
            <a:ext cx="1553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solidFill>
                  <a:srgbClr val="1F1F5D"/>
                </a:solidFill>
              </a:rPr>
              <a:t>Vehicle Community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44" name="AutoShape 111">
            <a:extLst>
              <a:ext uri="{FF2B5EF4-FFF2-40B4-BE49-F238E27FC236}">
                <a16:creationId xmlns:a16="http://schemas.microsoft.com/office/drawing/2014/main" id="{657E7F92-E55C-E441-96D8-C6756B3DB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213" y="4602479"/>
            <a:ext cx="1073352" cy="372637"/>
          </a:xfrm>
          <a:prstGeom prst="roundRect">
            <a:avLst>
              <a:gd name="adj" fmla="val 4012"/>
            </a:avLst>
          </a:prstGeom>
          <a:solidFill>
            <a:srgbClr val="068F0C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 Box 35">
            <a:extLst>
              <a:ext uri="{FF2B5EF4-FFF2-40B4-BE49-F238E27FC236}">
                <a16:creationId xmlns:a16="http://schemas.microsoft.com/office/drawing/2014/main" id="{F6B6E930-C112-544C-AA8F-8C3ECD8CC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768" y="4654623"/>
            <a:ext cx="915131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1F1F5D"/>
                </a:solidFill>
              </a:rPr>
              <a:t>MOOSDB</a:t>
            </a:r>
            <a:endParaRPr lang="en-US" sz="1200" b="1" dirty="0">
              <a:solidFill>
                <a:srgbClr val="FF6600"/>
              </a:solidFill>
            </a:endParaRPr>
          </a:p>
        </p:txBody>
      </p:sp>
      <p:sp>
        <p:nvSpPr>
          <p:cNvPr id="46" name="AutoShape 111">
            <a:extLst>
              <a:ext uri="{FF2B5EF4-FFF2-40B4-BE49-F238E27FC236}">
                <a16:creationId xmlns:a16="http://schemas.microsoft.com/office/drawing/2014/main" id="{2C41C1B5-3329-8B4D-BC84-63AF33C01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481" y="5101141"/>
            <a:ext cx="1287666" cy="372637"/>
          </a:xfrm>
          <a:prstGeom prst="roundRect">
            <a:avLst>
              <a:gd name="adj" fmla="val 401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 Box 35">
            <a:extLst>
              <a:ext uri="{FF2B5EF4-FFF2-40B4-BE49-F238E27FC236}">
                <a16:creationId xmlns:a16="http://schemas.microsoft.com/office/drawing/2014/main" id="{87DA5903-8150-1B44-9025-F26AC806E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68" y="5136351"/>
            <a:ext cx="9498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1F1F5D"/>
                </a:solidFill>
              </a:rPr>
              <a:t>pHelmIvP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48" name="AutoShape 111">
            <a:extLst>
              <a:ext uri="{FF2B5EF4-FFF2-40B4-BE49-F238E27FC236}">
                <a16:creationId xmlns:a16="http://schemas.microsoft.com/office/drawing/2014/main" id="{A021F75C-6487-1447-B90E-F7F7F72B9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481" y="4602479"/>
            <a:ext cx="1287666" cy="372637"/>
          </a:xfrm>
          <a:prstGeom prst="roundRect">
            <a:avLst>
              <a:gd name="adj" fmla="val 401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Text Box 35">
            <a:extLst>
              <a:ext uri="{FF2B5EF4-FFF2-40B4-BE49-F238E27FC236}">
                <a16:creationId xmlns:a16="http://schemas.microsoft.com/office/drawing/2014/main" id="{A4779A5D-D068-8A4E-BB8B-0D989CA30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035" y="4654623"/>
            <a:ext cx="12141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1F1F5D"/>
                </a:solidFill>
              </a:rPr>
              <a:t>Other Apps …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50" name="AutoShape 111">
            <a:extLst>
              <a:ext uri="{FF2B5EF4-FFF2-40B4-BE49-F238E27FC236}">
                <a16:creationId xmlns:a16="http://schemas.microsoft.com/office/drawing/2014/main" id="{ADC1A97D-A779-4147-A4D1-4917E29E4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794" y="4103816"/>
            <a:ext cx="1073352" cy="372637"/>
          </a:xfrm>
          <a:prstGeom prst="roundRect">
            <a:avLst>
              <a:gd name="adj" fmla="val 4012"/>
            </a:avLst>
          </a:prstGeom>
          <a:solidFill>
            <a:srgbClr val="FFC000">
              <a:alpha val="4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E18DB25D-1822-2440-BFD4-9F4D1E465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897" y="4146821"/>
            <a:ext cx="731145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1F1F5D"/>
                </a:solidFill>
              </a:rPr>
              <a:t>pShare</a:t>
            </a:r>
            <a:endParaRPr lang="en-US" sz="1200" b="1" dirty="0">
              <a:solidFill>
                <a:srgbClr val="FF66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08CDB4C-C910-054A-B860-8B022F9C0802}"/>
              </a:ext>
            </a:extLst>
          </p:cNvPr>
          <p:cNvCxnSpPr>
            <a:stCxn id="21" idx="1"/>
          </p:cNvCxnSpPr>
          <p:nvPr/>
        </p:nvCxnSpPr>
        <p:spPr bwMode="auto">
          <a:xfrm flipH="1" flipV="1">
            <a:off x="3615264" y="2229539"/>
            <a:ext cx="312903" cy="355946"/>
          </a:xfrm>
          <a:prstGeom prst="straightConnector1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DFB934E-743D-6442-B4A4-2199A1F2A068}"/>
              </a:ext>
            </a:extLst>
          </p:cNvPr>
          <p:cNvCxnSpPr>
            <a:cxnSpLocks/>
            <a:stCxn id="18" idx="1"/>
            <a:endCxn id="13" idx="3"/>
          </p:cNvCxnSpPr>
          <p:nvPr/>
        </p:nvCxnSpPr>
        <p:spPr bwMode="auto">
          <a:xfrm flipH="1">
            <a:off x="3615264" y="2043221"/>
            <a:ext cx="312903" cy="0"/>
          </a:xfrm>
          <a:prstGeom prst="straightConnector1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2C7ECE6-1A58-DA49-92AE-8628D71E6191}"/>
              </a:ext>
            </a:extLst>
          </p:cNvPr>
          <p:cNvCxnSpPr>
            <a:cxnSpLocks/>
            <a:stCxn id="15" idx="1"/>
          </p:cNvCxnSpPr>
          <p:nvPr/>
        </p:nvCxnSpPr>
        <p:spPr bwMode="auto">
          <a:xfrm flipH="1">
            <a:off x="3604153" y="1511295"/>
            <a:ext cx="324014" cy="355945"/>
          </a:xfrm>
          <a:prstGeom prst="straightConnector1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F5953CF-8D44-3A4B-BFAE-3E2B5292CA9B}"/>
              </a:ext>
            </a:extLst>
          </p:cNvPr>
          <p:cNvCxnSpPr>
            <a:cxnSpLocks/>
            <a:stCxn id="38" idx="1"/>
          </p:cNvCxnSpPr>
          <p:nvPr/>
        </p:nvCxnSpPr>
        <p:spPr bwMode="auto">
          <a:xfrm flipH="1">
            <a:off x="2072906" y="4304691"/>
            <a:ext cx="315731" cy="297788"/>
          </a:xfrm>
          <a:prstGeom prst="straightConnector1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BCE0A76-44AD-D34E-BD21-F8671382EFA7}"/>
              </a:ext>
            </a:extLst>
          </p:cNvPr>
          <p:cNvCxnSpPr>
            <a:cxnSpLocks/>
            <a:stCxn id="36" idx="1"/>
            <a:endCxn id="25" idx="3"/>
          </p:cNvCxnSpPr>
          <p:nvPr/>
        </p:nvCxnSpPr>
        <p:spPr bwMode="auto">
          <a:xfrm flipH="1">
            <a:off x="2075734" y="4803354"/>
            <a:ext cx="312903" cy="0"/>
          </a:xfrm>
          <a:prstGeom prst="straightConnector1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D8CD4E5-3C8D-D649-A881-DCB8A5FCB42A}"/>
              </a:ext>
            </a:extLst>
          </p:cNvPr>
          <p:cNvCxnSpPr>
            <a:cxnSpLocks/>
            <a:stCxn id="30" idx="1"/>
          </p:cNvCxnSpPr>
          <p:nvPr/>
        </p:nvCxnSpPr>
        <p:spPr bwMode="auto">
          <a:xfrm flipH="1" flipV="1">
            <a:off x="2072907" y="4989672"/>
            <a:ext cx="315730" cy="312344"/>
          </a:xfrm>
          <a:prstGeom prst="straightConnector1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91FE81D-50EE-0A45-83BE-59D9F5FD72F5}"/>
              </a:ext>
            </a:extLst>
          </p:cNvPr>
          <p:cNvCxnSpPr>
            <a:cxnSpLocks/>
            <a:endCxn id="46" idx="3"/>
          </p:cNvCxnSpPr>
          <p:nvPr/>
        </p:nvCxnSpPr>
        <p:spPr bwMode="auto">
          <a:xfrm flipH="1">
            <a:off x="6482147" y="4975116"/>
            <a:ext cx="364066" cy="312344"/>
          </a:xfrm>
          <a:prstGeom prst="straightConnector1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ECEC1D5-9F35-1742-A2EE-1CF6F5273874}"/>
              </a:ext>
            </a:extLst>
          </p:cNvPr>
          <p:cNvCxnSpPr>
            <a:cxnSpLocks/>
            <a:stCxn id="44" idx="1"/>
            <a:endCxn id="49" idx="3"/>
          </p:cNvCxnSpPr>
          <p:nvPr/>
        </p:nvCxnSpPr>
        <p:spPr bwMode="auto">
          <a:xfrm flipH="1">
            <a:off x="6482146" y="4788798"/>
            <a:ext cx="364067" cy="4325"/>
          </a:xfrm>
          <a:prstGeom prst="straightConnector1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35708D9-E1E4-FF43-A9F5-08B95DD4D6BC}"/>
              </a:ext>
            </a:extLst>
          </p:cNvPr>
          <p:cNvCxnSpPr>
            <a:cxnSpLocks/>
            <a:endCxn id="50" idx="3"/>
          </p:cNvCxnSpPr>
          <p:nvPr/>
        </p:nvCxnSpPr>
        <p:spPr bwMode="auto">
          <a:xfrm flipH="1" flipV="1">
            <a:off x="6482146" y="4290135"/>
            <a:ext cx="364066" cy="337702"/>
          </a:xfrm>
          <a:prstGeom prst="straightConnector1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72" name="Left-Right Arrow 71">
            <a:extLst>
              <a:ext uri="{FF2B5EF4-FFF2-40B4-BE49-F238E27FC236}">
                <a16:creationId xmlns:a16="http://schemas.microsoft.com/office/drawing/2014/main" id="{014C9F6E-07D1-AA48-8AD7-77F063D9F710}"/>
              </a:ext>
            </a:extLst>
          </p:cNvPr>
          <p:cNvSpPr/>
          <p:nvPr/>
        </p:nvSpPr>
        <p:spPr bwMode="auto">
          <a:xfrm rot="18394915">
            <a:off x="2802816" y="3273421"/>
            <a:ext cx="1664420" cy="347133"/>
          </a:xfrm>
          <a:prstGeom prst="leftRightArrow">
            <a:avLst/>
          </a:prstGeom>
          <a:solidFill>
            <a:srgbClr val="00005A">
              <a:alpha val="21000"/>
            </a:srgb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" name="Left-Right Arrow 72">
            <a:extLst>
              <a:ext uri="{FF2B5EF4-FFF2-40B4-BE49-F238E27FC236}">
                <a16:creationId xmlns:a16="http://schemas.microsoft.com/office/drawing/2014/main" id="{0B9BA740-00E8-1C4F-96CA-0A38F0241825}"/>
              </a:ext>
            </a:extLst>
          </p:cNvPr>
          <p:cNvSpPr/>
          <p:nvPr/>
        </p:nvSpPr>
        <p:spPr bwMode="auto">
          <a:xfrm rot="2962083">
            <a:off x="4474884" y="3261024"/>
            <a:ext cx="1703203" cy="347133"/>
          </a:xfrm>
          <a:prstGeom prst="leftRightArrow">
            <a:avLst/>
          </a:prstGeom>
          <a:solidFill>
            <a:srgbClr val="00005A">
              <a:alpha val="21000"/>
            </a:srgb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60CB327A-AE3B-A44D-B7D9-84DDCA12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768" y="887599"/>
            <a:ext cx="2180961" cy="1379103"/>
          </a:xfrm>
          <a:prstGeom prst="rect">
            <a:avLst/>
          </a:prstGeom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B384A60-DEB0-664C-A058-E461AD36D1F8}"/>
              </a:ext>
            </a:extLst>
          </p:cNvPr>
          <p:cNvCxnSpPr>
            <a:stCxn id="16" idx="3"/>
          </p:cNvCxnSpPr>
          <p:nvPr/>
        </p:nvCxnSpPr>
        <p:spPr bwMode="auto">
          <a:xfrm flipV="1">
            <a:off x="5263987" y="1447800"/>
            <a:ext cx="748781" cy="50886"/>
          </a:xfrm>
          <a:prstGeom prst="straightConnector1">
            <a:avLst/>
          </a:prstGeom>
          <a:solidFill>
            <a:srgbClr val="00005A"/>
          </a:solidFill>
          <a:ln w="22225" cap="flat" cmpd="sng" algn="ctr">
            <a:solidFill>
              <a:srgbClr val="00005A"/>
            </a:solidFill>
            <a:prstDash val="dash"/>
            <a:round/>
            <a:headEnd type="triangle" w="lg" len="lg"/>
            <a:tailEnd type="triangle" w="lg" len="lg"/>
          </a:ln>
          <a:effectLst/>
        </p:spPr>
      </p:cxnSp>
      <p:sp>
        <p:nvSpPr>
          <p:cNvPr id="77" name="Text Box 35">
            <a:extLst>
              <a:ext uri="{FF2B5EF4-FFF2-40B4-BE49-F238E27FC236}">
                <a16:creationId xmlns:a16="http://schemas.microsoft.com/office/drawing/2014/main" id="{F8539DFB-065D-A44B-A354-1D5ACE4B8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628" y="2269012"/>
            <a:ext cx="22040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solidFill>
                  <a:srgbClr val="1F1F5D"/>
                </a:solidFill>
              </a:rPr>
              <a:t>User / Command and Control</a:t>
            </a:r>
            <a:endParaRPr lang="en-US" sz="12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777112" y="4050871"/>
            <a:ext cx="1073352" cy="504196"/>
            <a:chOff x="3083781" y="4050871"/>
            <a:chExt cx="1073352" cy="521130"/>
          </a:xfrm>
        </p:grpSpPr>
        <p:sp>
          <p:nvSpPr>
            <p:cNvPr id="28" name="AutoShape 111"/>
            <p:cNvSpPr>
              <a:spLocks noChangeArrowheads="1"/>
            </p:cNvSpPr>
            <p:nvPr/>
          </p:nvSpPr>
          <p:spPr bwMode="auto">
            <a:xfrm>
              <a:off x="3083781" y="4050871"/>
              <a:ext cx="1073352" cy="521130"/>
            </a:xfrm>
            <a:prstGeom prst="roundRect">
              <a:avLst>
                <a:gd name="adj" fmla="val 4012"/>
              </a:avLst>
            </a:prstGeom>
            <a:solidFill>
              <a:srgbClr val="068F0C">
                <a:alpha val="1490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3157336" y="4139772"/>
              <a:ext cx="915131" cy="296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solidFill>
                    <a:srgbClr val="1F1F5D"/>
                  </a:solidFill>
                </a:rPr>
                <a:t>MOOSDB</a:t>
              </a:r>
              <a:endParaRPr lang="en-US" sz="12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31" name="AutoShape 111"/>
          <p:cNvSpPr>
            <a:spLocks noChangeArrowheads="1"/>
          </p:cNvSpPr>
          <p:nvPr/>
        </p:nvSpPr>
        <p:spPr bwMode="auto">
          <a:xfrm>
            <a:off x="5774049" y="3140623"/>
            <a:ext cx="1346399" cy="381519"/>
          </a:xfrm>
          <a:prstGeom prst="roundRect">
            <a:avLst>
              <a:gd name="adj" fmla="val 64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5803683" y="3187721"/>
            <a:ext cx="12490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solidFill>
                  <a:srgbClr val="1F1F5D"/>
                </a:solidFill>
              </a:rPr>
              <a:t>pXRelay_Pears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34" name="AutoShape 111"/>
          <p:cNvSpPr>
            <a:spLocks noChangeArrowheads="1"/>
          </p:cNvSpPr>
          <p:nvPr/>
        </p:nvSpPr>
        <p:spPr bwMode="auto">
          <a:xfrm>
            <a:off x="3562722" y="3144525"/>
            <a:ext cx="1373292" cy="381519"/>
          </a:xfrm>
          <a:prstGeom prst="roundRect">
            <a:avLst>
              <a:gd name="adj" fmla="val 64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3577352" y="3191623"/>
            <a:ext cx="13501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solidFill>
                  <a:srgbClr val="1F1F5D"/>
                </a:solidFill>
              </a:rPr>
              <a:t>pXRelay_Apples</a:t>
            </a:r>
            <a:endParaRPr lang="en-US" sz="1200" dirty="0">
              <a:solidFill>
                <a:srgbClr val="FF6600"/>
              </a:solidFill>
            </a:endParaRPr>
          </a:p>
        </p:txBody>
      </p:sp>
      <p:cxnSp>
        <p:nvCxnSpPr>
          <p:cNvPr id="39" name="Straight Connector 38"/>
          <p:cNvCxnSpPr>
            <a:stCxn id="31" idx="2"/>
            <a:endCxn id="28" idx="0"/>
          </p:cNvCxnSpPr>
          <p:nvPr/>
        </p:nvCxnSpPr>
        <p:spPr bwMode="auto">
          <a:xfrm rot="5400000">
            <a:off x="5616155" y="3219776"/>
            <a:ext cx="528729" cy="1133461"/>
          </a:xfrm>
          <a:prstGeom prst="line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3" name="Straight Connector 42"/>
          <p:cNvCxnSpPr>
            <a:stCxn id="34" idx="2"/>
            <a:endCxn id="28" idx="0"/>
          </p:cNvCxnSpPr>
          <p:nvPr/>
        </p:nvCxnSpPr>
        <p:spPr bwMode="auto">
          <a:xfrm rot="16200000" flipH="1">
            <a:off x="4519165" y="3256247"/>
            <a:ext cx="524827" cy="1064420"/>
          </a:xfrm>
          <a:prstGeom prst="line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7061558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1803202" y="4122750"/>
            <a:ext cx="914600" cy="381519"/>
            <a:chOff x="1379868" y="4046547"/>
            <a:chExt cx="914600" cy="381519"/>
          </a:xfrm>
        </p:grpSpPr>
        <p:sp>
          <p:nvSpPr>
            <p:cNvPr id="30723" name="AutoShape 111"/>
            <p:cNvSpPr>
              <a:spLocks noChangeArrowheads="1"/>
            </p:cNvSpPr>
            <p:nvPr/>
          </p:nvSpPr>
          <p:spPr bwMode="auto">
            <a:xfrm>
              <a:off x="1379868" y="4046547"/>
              <a:ext cx="829931" cy="381519"/>
            </a:xfrm>
            <a:prstGeom prst="roundRect">
              <a:avLst>
                <a:gd name="adj" fmla="val 64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9" name="Text Box 35"/>
            <p:cNvSpPr txBox="1">
              <a:spLocks noChangeArrowheads="1"/>
            </p:cNvSpPr>
            <p:nvPr/>
          </p:nvSpPr>
          <p:spPr bwMode="auto">
            <a:xfrm>
              <a:off x="1409502" y="4093645"/>
              <a:ext cx="884966" cy="275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>
                  <a:solidFill>
                    <a:srgbClr val="1F1F5D"/>
                  </a:solidFill>
                </a:rPr>
                <a:t>pXRelay</a:t>
              </a:r>
              <a:endParaRPr lang="en-US" sz="120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3083781" y="4050871"/>
            <a:ext cx="1073352" cy="521130"/>
            <a:chOff x="3083781" y="4050871"/>
            <a:chExt cx="1073352" cy="521130"/>
          </a:xfrm>
        </p:grpSpPr>
        <p:sp>
          <p:nvSpPr>
            <p:cNvPr id="30736" name="AutoShape 111"/>
            <p:cNvSpPr>
              <a:spLocks noChangeArrowheads="1"/>
            </p:cNvSpPr>
            <p:nvPr/>
          </p:nvSpPr>
          <p:spPr bwMode="auto">
            <a:xfrm>
              <a:off x="3083781" y="4050871"/>
              <a:ext cx="1073352" cy="521130"/>
            </a:xfrm>
            <a:prstGeom prst="roundRect">
              <a:avLst>
                <a:gd name="adj" fmla="val 4012"/>
              </a:avLst>
            </a:prstGeom>
            <a:solidFill>
              <a:srgbClr val="068F0C">
                <a:alpha val="1490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9" name="Text Box 35"/>
            <p:cNvSpPr txBox="1">
              <a:spLocks noChangeArrowheads="1"/>
            </p:cNvSpPr>
            <p:nvPr/>
          </p:nvSpPr>
          <p:spPr bwMode="auto">
            <a:xfrm>
              <a:off x="3157336" y="4139772"/>
              <a:ext cx="91513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1F1F5D"/>
                  </a:solidFill>
                </a:rPr>
                <a:t>MOOSDB</a:t>
              </a:r>
              <a:endParaRPr lang="en-US" sz="120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3200400" y="3017520"/>
            <a:ext cx="829931" cy="381519"/>
            <a:chOff x="1532268" y="5037147"/>
            <a:chExt cx="829931" cy="381519"/>
          </a:xfrm>
        </p:grpSpPr>
        <p:sp>
          <p:nvSpPr>
            <p:cNvPr id="18" name="AutoShape 111"/>
            <p:cNvSpPr>
              <a:spLocks noChangeArrowheads="1"/>
            </p:cNvSpPr>
            <p:nvPr/>
          </p:nvSpPr>
          <p:spPr bwMode="auto">
            <a:xfrm>
              <a:off x="1532268" y="5037147"/>
              <a:ext cx="829931" cy="381519"/>
            </a:xfrm>
            <a:prstGeom prst="roundRect">
              <a:avLst>
                <a:gd name="adj" fmla="val 64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35"/>
            <p:cNvSpPr txBox="1">
              <a:spLocks noChangeArrowheads="1"/>
            </p:cNvSpPr>
            <p:nvPr/>
          </p:nvSpPr>
          <p:spPr bwMode="auto">
            <a:xfrm>
              <a:off x="1578836" y="5084245"/>
              <a:ext cx="724097" cy="275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>
                  <a:solidFill>
                    <a:srgbClr val="1F1F5D"/>
                  </a:solidFill>
                </a:rPr>
                <a:t>pShare</a:t>
              </a:r>
              <a:endParaRPr lang="en-US" sz="1200" dirty="0">
                <a:solidFill>
                  <a:srgbClr val="FF6600"/>
                </a:solidFill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 bwMode="auto">
          <a:xfrm rot="16200000" flipH="1">
            <a:off x="3357035" y="3450156"/>
            <a:ext cx="2209797" cy="0"/>
          </a:xfrm>
          <a:prstGeom prst="line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26"/>
          <p:cNvGrpSpPr/>
          <p:nvPr/>
        </p:nvGrpSpPr>
        <p:grpSpPr>
          <a:xfrm>
            <a:off x="4777112" y="4050871"/>
            <a:ext cx="1073352" cy="521130"/>
            <a:chOff x="3083781" y="4050871"/>
            <a:chExt cx="1073352" cy="521130"/>
          </a:xfrm>
        </p:grpSpPr>
        <p:sp>
          <p:nvSpPr>
            <p:cNvPr id="28" name="AutoShape 111"/>
            <p:cNvSpPr>
              <a:spLocks noChangeArrowheads="1"/>
            </p:cNvSpPr>
            <p:nvPr/>
          </p:nvSpPr>
          <p:spPr bwMode="auto">
            <a:xfrm>
              <a:off x="3083781" y="4050871"/>
              <a:ext cx="1073352" cy="521130"/>
            </a:xfrm>
            <a:prstGeom prst="roundRect">
              <a:avLst>
                <a:gd name="adj" fmla="val 4012"/>
              </a:avLst>
            </a:prstGeom>
            <a:solidFill>
              <a:srgbClr val="068F0C">
                <a:alpha val="1490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3157336" y="4139772"/>
              <a:ext cx="91513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1F1F5D"/>
                  </a:solidFill>
                </a:rPr>
                <a:t>MOOSDB</a:t>
              </a:r>
              <a:endParaRPr lang="en-US" sz="120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6" name="Group 29"/>
          <p:cNvGrpSpPr/>
          <p:nvPr/>
        </p:nvGrpSpPr>
        <p:grpSpPr>
          <a:xfrm>
            <a:off x="6307468" y="4122751"/>
            <a:ext cx="914600" cy="381519"/>
            <a:chOff x="1379868" y="4046547"/>
            <a:chExt cx="914600" cy="381519"/>
          </a:xfrm>
        </p:grpSpPr>
        <p:sp>
          <p:nvSpPr>
            <p:cNvPr id="31" name="AutoShape 111"/>
            <p:cNvSpPr>
              <a:spLocks noChangeArrowheads="1"/>
            </p:cNvSpPr>
            <p:nvPr/>
          </p:nvSpPr>
          <p:spPr bwMode="auto">
            <a:xfrm>
              <a:off x="1379868" y="4046547"/>
              <a:ext cx="829931" cy="381519"/>
            </a:xfrm>
            <a:prstGeom prst="roundRect">
              <a:avLst>
                <a:gd name="adj" fmla="val 64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1409502" y="4093645"/>
              <a:ext cx="884966" cy="275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>
                  <a:solidFill>
                    <a:srgbClr val="1F1F5D"/>
                  </a:solidFill>
                </a:rPr>
                <a:t>pXRelay</a:t>
              </a:r>
              <a:endParaRPr lang="en-US" sz="120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4892040" y="3017520"/>
            <a:ext cx="829931" cy="381519"/>
            <a:chOff x="1532268" y="5037147"/>
            <a:chExt cx="829931" cy="381519"/>
          </a:xfrm>
        </p:grpSpPr>
        <p:sp>
          <p:nvSpPr>
            <p:cNvPr id="34" name="AutoShape 111"/>
            <p:cNvSpPr>
              <a:spLocks noChangeArrowheads="1"/>
            </p:cNvSpPr>
            <p:nvPr/>
          </p:nvSpPr>
          <p:spPr bwMode="auto">
            <a:xfrm>
              <a:off x="1532268" y="5037147"/>
              <a:ext cx="829931" cy="381519"/>
            </a:xfrm>
            <a:prstGeom prst="roundRect">
              <a:avLst>
                <a:gd name="adj" fmla="val 64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1578836" y="5084245"/>
              <a:ext cx="724097" cy="275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>
                  <a:solidFill>
                    <a:srgbClr val="1F1F5D"/>
                  </a:solidFill>
                </a:rPr>
                <a:t>pShare</a:t>
              </a:r>
              <a:endParaRPr lang="en-US" sz="1200" dirty="0">
                <a:solidFill>
                  <a:srgbClr val="FF6600"/>
                </a:solidFill>
              </a:endParaRPr>
            </a:p>
          </p:txBody>
        </p:sp>
      </p:grpSp>
      <p:cxnSp>
        <p:nvCxnSpPr>
          <p:cNvPr id="37" name="Straight Connector 36"/>
          <p:cNvCxnSpPr>
            <a:stCxn id="30723" idx="3"/>
            <a:endCxn id="30736" idx="1"/>
          </p:cNvCxnSpPr>
          <p:nvPr/>
        </p:nvCxnSpPr>
        <p:spPr bwMode="auto">
          <a:xfrm flipV="1">
            <a:off x="2633133" y="4311436"/>
            <a:ext cx="450648" cy="2074"/>
          </a:xfrm>
          <a:prstGeom prst="line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10800000">
            <a:off x="5850464" y="4311437"/>
            <a:ext cx="457004" cy="2075"/>
          </a:xfrm>
          <a:prstGeom prst="line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0" name="Straight Connector 39"/>
          <p:cNvCxnSpPr>
            <a:stCxn id="18" idx="2"/>
            <a:endCxn id="30736" idx="0"/>
          </p:cNvCxnSpPr>
          <p:nvPr/>
        </p:nvCxnSpPr>
        <p:spPr bwMode="auto">
          <a:xfrm rot="16200000" flipH="1">
            <a:off x="3291995" y="3722409"/>
            <a:ext cx="651832" cy="5091"/>
          </a:xfrm>
          <a:prstGeom prst="line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3" name="Straight Connector 42"/>
          <p:cNvCxnSpPr>
            <a:stCxn id="34" idx="2"/>
            <a:endCxn id="28" idx="0"/>
          </p:cNvCxnSpPr>
          <p:nvPr/>
        </p:nvCxnSpPr>
        <p:spPr bwMode="auto">
          <a:xfrm rot="16200000" flipH="1">
            <a:off x="4984481" y="3721564"/>
            <a:ext cx="651832" cy="6782"/>
          </a:xfrm>
          <a:prstGeom prst="line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6" name="Straight Connector 45"/>
          <p:cNvCxnSpPr>
            <a:stCxn id="18" idx="3"/>
            <a:endCxn id="34" idx="1"/>
          </p:cNvCxnSpPr>
          <p:nvPr/>
        </p:nvCxnSpPr>
        <p:spPr bwMode="auto">
          <a:xfrm>
            <a:off x="4030331" y="3208280"/>
            <a:ext cx="861709" cy="1588"/>
          </a:xfrm>
          <a:prstGeom prst="line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737961" y="2294467"/>
            <a:ext cx="1639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halkboard"/>
                <a:cs typeface="Chalkboard"/>
              </a:rPr>
              <a:t>Apples</a:t>
            </a:r>
          </a:p>
          <a:p>
            <a:pPr algn="ctr"/>
            <a:r>
              <a:rPr lang="en-US" dirty="0">
                <a:latin typeface="Chalkboard"/>
                <a:cs typeface="Chalkboard"/>
              </a:rPr>
              <a:t>MOOS Community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90290" y="2294461"/>
            <a:ext cx="1639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halkboard"/>
                <a:cs typeface="Chalkboard"/>
              </a:rPr>
              <a:t>Pears</a:t>
            </a:r>
          </a:p>
          <a:p>
            <a:pPr algn="ctr"/>
            <a:r>
              <a:rPr lang="en-US" dirty="0">
                <a:latin typeface="Chalkboard"/>
                <a:cs typeface="Chalkboard"/>
              </a:rPr>
              <a:t>MOOS Community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1921740" y="4122750"/>
            <a:ext cx="914600" cy="381519"/>
            <a:chOff x="1379868" y="4046547"/>
            <a:chExt cx="914600" cy="381519"/>
          </a:xfrm>
        </p:grpSpPr>
        <p:sp>
          <p:nvSpPr>
            <p:cNvPr id="30723" name="AutoShape 111"/>
            <p:cNvSpPr>
              <a:spLocks noChangeArrowheads="1"/>
            </p:cNvSpPr>
            <p:nvPr/>
          </p:nvSpPr>
          <p:spPr bwMode="auto">
            <a:xfrm>
              <a:off x="1379868" y="4046547"/>
              <a:ext cx="829931" cy="381519"/>
            </a:xfrm>
            <a:prstGeom prst="roundRect">
              <a:avLst>
                <a:gd name="adj" fmla="val 64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9" name="Text Box 35"/>
            <p:cNvSpPr txBox="1">
              <a:spLocks noChangeArrowheads="1"/>
            </p:cNvSpPr>
            <p:nvPr/>
          </p:nvSpPr>
          <p:spPr bwMode="auto">
            <a:xfrm>
              <a:off x="1409502" y="4093645"/>
              <a:ext cx="884966" cy="275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>
                  <a:solidFill>
                    <a:srgbClr val="1F1F5D"/>
                  </a:solidFill>
                </a:rPr>
                <a:t>pXRelay</a:t>
              </a:r>
              <a:endParaRPr lang="en-US" sz="120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3202319" y="4050871"/>
            <a:ext cx="1073352" cy="521130"/>
            <a:chOff x="3083781" y="4050871"/>
            <a:chExt cx="1073352" cy="521130"/>
          </a:xfrm>
        </p:grpSpPr>
        <p:sp>
          <p:nvSpPr>
            <p:cNvPr id="30736" name="AutoShape 111"/>
            <p:cNvSpPr>
              <a:spLocks noChangeArrowheads="1"/>
            </p:cNvSpPr>
            <p:nvPr/>
          </p:nvSpPr>
          <p:spPr bwMode="auto">
            <a:xfrm>
              <a:off x="3083781" y="4050871"/>
              <a:ext cx="1073352" cy="521130"/>
            </a:xfrm>
            <a:prstGeom prst="roundRect">
              <a:avLst>
                <a:gd name="adj" fmla="val 4012"/>
              </a:avLst>
            </a:prstGeom>
            <a:solidFill>
              <a:srgbClr val="068F0C">
                <a:alpha val="1490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9" name="Text Box 35"/>
            <p:cNvSpPr txBox="1">
              <a:spLocks noChangeArrowheads="1"/>
            </p:cNvSpPr>
            <p:nvPr/>
          </p:nvSpPr>
          <p:spPr bwMode="auto">
            <a:xfrm>
              <a:off x="3157336" y="4139772"/>
              <a:ext cx="91513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1F1F5D"/>
                  </a:solidFill>
                </a:rPr>
                <a:t>MOOSDB</a:t>
              </a:r>
              <a:endParaRPr lang="en-US" sz="120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3318938" y="3017520"/>
            <a:ext cx="829931" cy="381519"/>
            <a:chOff x="1532268" y="5037147"/>
            <a:chExt cx="829931" cy="381519"/>
          </a:xfrm>
        </p:grpSpPr>
        <p:sp>
          <p:nvSpPr>
            <p:cNvPr id="18" name="AutoShape 111"/>
            <p:cNvSpPr>
              <a:spLocks noChangeArrowheads="1"/>
            </p:cNvSpPr>
            <p:nvPr/>
          </p:nvSpPr>
          <p:spPr bwMode="auto">
            <a:xfrm>
              <a:off x="1532268" y="5037147"/>
              <a:ext cx="829931" cy="381519"/>
            </a:xfrm>
            <a:prstGeom prst="roundRect">
              <a:avLst>
                <a:gd name="adj" fmla="val 64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35"/>
            <p:cNvSpPr txBox="1">
              <a:spLocks noChangeArrowheads="1"/>
            </p:cNvSpPr>
            <p:nvPr/>
          </p:nvSpPr>
          <p:spPr bwMode="auto">
            <a:xfrm>
              <a:off x="1578836" y="5084245"/>
              <a:ext cx="724097" cy="275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>
                  <a:solidFill>
                    <a:srgbClr val="1F1F5D"/>
                  </a:solidFill>
                </a:rPr>
                <a:t>pShare</a:t>
              </a:r>
              <a:endParaRPr lang="en-US" sz="1200" dirty="0">
                <a:solidFill>
                  <a:srgbClr val="FF6600"/>
                </a:solidFill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 bwMode="auto">
          <a:xfrm rot="16200000" flipH="1">
            <a:off x="3475573" y="3450156"/>
            <a:ext cx="2209797" cy="0"/>
          </a:xfrm>
          <a:prstGeom prst="line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26"/>
          <p:cNvGrpSpPr/>
          <p:nvPr/>
        </p:nvGrpSpPr>
        <p:grpSpPr>
          <a:xfrm>
            <a:off x="4895650" y="4050871"/>
            <a:ext cx="1073352" cy="521130"/>
            <a:chOff x="3083781" y="4050871"/>
            <a:chExt cx="1073352" cy="521130"/>
          </a:xfrm>
        </p:grpSpPr>
        <p:sp>
          <p:nvSpPr>
            <p:cNvPr id="28" name="AutoShape 111"/>
            <p:cNvSpPr>
              <a:spLocks noChangeArrowheads="1"/>
            </p:cNvSpPr>
            <p:nvPr/>
          </p:nvSpPr>
          <p:spPr bwMode="auto">
            <a:xfrm>
              <a:off x="3083781" y="4050871"/>
              <a:ext cx="1073352" cy="521130"/>
            </a:xfrm>
            <a:prstGeom prst="roundRect">
              <a:avLst>
                <a:gd name="adj" fmla="val 4012"/>
              </a:avLst>
            </a:prstGeom>
            <a:solidFill>
              <a:srgbClr val="068F0C">
                <a:alpha val="1490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3157336" y="4139772"/>
              <a:ext cx="91513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1F1F5D"/>
                  </a:solidFill>
                </a:rPr>
                <a:t>MOOSDB</a:t>
              </a:r>
              <a:endParaRPr lang="en-US" sz="120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6" name="Group 29"/>
          <p:cNvGrpSpPr/>
          <p:nvPr/>
        </p:nvGrpSpPr>
        <p:grpSpPr>
          <a:xfrm>
            <a:off x="6426006" y="4122751"/>
            <a:ext cx="914600" cy="381519"/>
            <a:chOff x="1379868" y="4046547"/>
            <a:chExt cx="914600" cy="381519"/>
          </a:xfrm>
        </p:grpSpPr>
        <p:sp>
          <p:nvSpPr>
            <p:cNvPr id="31" name="AutoShape 111"/>
            <p:cNvSpPr>
              <a:spLocks noChangeArrowheads="1"/>
            </p:cNvSpPr>
            <p:nvPr/>
          </p:nvSpPr>
          <p:spPr bwMode="auto">
            <a:xfrm>
              <a:off x="1379868" y="4046547"/>
              <a:ext cx="829931" cy="381519"/>
            </a:xfrm>
            <a:prstGeom prst="roundRect">
              <a:avLst>
                <a:gd name="adj" fmla="val 64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1409502" y="4093645"/>
              <a:ext cx="884966" cy="275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>
                  <a:solidFill>
                    <a:srgbClr val="1F1F5D"/>
                  </a:solidFill>
                </a:rPr>
                <a:t>pXRelay</a:t>
              </a:r>
              <a:endParaRPr lang="en-US" sz="120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5010578" y="3017520"/>
            <a:ext cx="829931" cy="381519"/>
            <a:chOff x="1532268" y="5037147"/>
            <a:chExt cx="829931" cy="381519"/>
          </a:xfrm>
        </p:grpSpPr>
        <p:sp>
          <p:nvSpPr>
            <p:cNvPr id="34" name="AutoShape 111"/>
            <p:cNvSpPr>
              <a:spLocks noChangeArrowheads="1"/>
            </p:cNvSpPr>
            <p:nvPr/>
          </p:nvSpPr>
          <p:spPr bwMode="auto">
            <a:xfrm>
              <a:off x="1532268" y="5037147"/>
              <a:ext cx="829931" cy="381519"/>
            </a:xfrm>
            <a:prstGeom prst="roundRect">
              <a:avLst>
                <a:gd name="adj" fmla="val 64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1578836" y="5084245"/>
              <a:ext cx="724097" cy="275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>
                  <a:solidFill>
                    <a:srgbClr val="1F1F5D"/>
                  </a:solidFill>
                </a:rPr>
                <a:t>pShare</a:t>
              </a:r>
              <a:endParaRPr lang="en-US" sz="1200" dirty="0">
                <a:solidFill>
                  <a:srgbClr val="FF6600"/>
                </a:solidFill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 bwMode="auto">
          <a:xfrm flipV="1">
            <a:off x="2751671" y="4311436"/>
            <a:ext cx="450648" cy="2074"/>
          </a:xfrm>
          <a:prstGeom prst="line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10800000">
            <a:off x="5969002" y="4311437"/>
            <a:ext cx="457004" cy="2075"/>
          </a:xfrm>
          <a:prstGeom prst="line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16200000" flipH="1">
            <a:off x="3410533" y="3722409"/>
            <a:ext cx="651832" cy="5091"/>
          </a:xfrm>
          <a:prstGeom prst="line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16200000" flipH="1">
            <a:off x="5103019" y="3721564"/>
            <a:ext cx="651832" cy="6782"/>
          </a:xfrm>
          <a:prstGeom prst="line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4148869" y="3208280"/>
            <a:ext cx="861709" cy="1588"/>
          </a:xfrm>
          <a:prstGeom prst="line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856499" y="2294467"/>
            <a:ext cx="1639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halkboard"/>
                <a:cs typeface="Chalkboard"/>
              </a:rPr>
              <a:t>Apples</a:t>
            </a:r>
          </a:p>
          <a:p>
            <a:pPr algn="ctr"/>
            <a:r>
              <a:rPr lang="en-US" dirty="0">
                <a:latin typeface="Chalkboard"/>
                <a:cs typeface="Chalkboard"/>
              </a:rPr>
              <a:t>MOOS Community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08828" y="2294461"/>
            <a:ext cx="1639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halkboard"/>
                <a:cs typeface="Chalkboard"/>
              </a:rPr>
              <a:t>Pears</a:t>
            </a:r>
          </a:p>
          <a:p>
            <a:pPr algn="ctr"/>
            <a:r>
              <a:rPr lang="en-US" dirty="0">
                <a:latin typeface="Chalkboard"/>
                <a:cs typeface="Chalkboard"/>
              </a:rPr>
              <a:t>MOOS Community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8480" y="3022599"/>
            <a:ext cx="2570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6600"/>
                </a:solidFill>
                <a:latin typeface="Courier"/>
                <a:cs typeface="Courier"/>
              </a:rPr>
              <a:t>input  = route = localhost:9200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-8481" y="3183460"/>
            <a:ext cx="3339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6600"/>
                </a:solidFill>
                <a:latin typeface="Courier"/>
                <a:cs typeface="Courier"/>
              </a:rPr>
              <a:t>output = </a:t>
            </a:r>
            <a:r>
              <a:rPr lang="en-US" sz="1000" dirty="0" err="1">
                <a:solidFill>
                  <a:srgbClr val="FF6600"/>
                </a:solidFill>
                <a:latin typeface="Courier"/>
                <a:cs typeface="Courier"/>
              </a:rPr>
              <a:t>src</a:t>
            </a:r>
            <a:r>
              <a:rPr lang="en-US" sz="1000" dirty="0">
                <a:solidFill>
                  <a:srgbClr val="FF6600"/>
                </a:solidFill>
                <a:latin typeface="Courier"/>
                <a:cs typeface="Courier"/>
              </a:rPr>
              <a:t>=APPLES, route=localhost:9201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45498" y="2963329"/>
            <a:ext cx="2570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6600"/>
                </a:solidFill>
                <a:latin typeface="Courier"/>
                <a:cs typeface="Courier"/>
              </a:rPr>
              <a:t>input  = route = localhost:9201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53964" y="3141124"/>
            <a:ext cx="3230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6600"/>
                </a:solidFill>
                <a:latin typeface="Courier"/>
                <a:cs typeface="Courier"/>
              </a:rPr>
              <a:t>output = </a:t>
            </a:r>
            <a:r>
              <a:rPr lang="en-US" sz="1000" dirty="0" err="1">
                <a:solidFill>
                  <a:srgbClr val="FF6600"/>
                </a:solidFill>
                <a:latin typeface="Courier"/>
                <a:cs typeface="Courier"/>
              </a:rPr>
              <a:t>src</a:t>
            </a:r>
            <a:r>
              <a:rPr lang="en-US" sz="1000" dirty="0">
                <a:solidFill>
                  <a:srgbClr val="FF6600"/>
                </a:solidFill>
                <a:latin typeface="Courier"/>
                <a:cs typeface="Courier"/>
              </a:rPr>
              <a:t>=PEARS, route=localhost:9200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5A"/>
        </a:solidFill>
        <a:ln w="9525" cap="flat" cmpd="sng" algn="ctr">
          <a:solidFill>
            <a:srgbClr val="00005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1E1D5A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5A"/>
        </a:solidFill>
        <a:ln w="9525" cap="flat" cmpd="sng" algn="ctr">
          <a:solidFill>
            <a:srgbClr val="00005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1E1D5A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>
            <a:latin typeface="Chalkboard"/>
            <a:cs typeface="Chalkboard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24606</TotalTime>
  <Words>100</Words>
  <Application>Microsoft Macintosh PowerPoint</Application>
  <PresentationFormat>On-screen Show (4:3)</PresentationFormat>
  <Paragraphs>47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Chalkboard</vt:lpstr>
      <vt:lpstr>Courier</vt:lpstr>
      <vt:lpstr>Blank Presentation</vt:lpstr>
      <vt:lpstr>PowerPoint Presentation</vt:lpstr>
      <vt:lpstr>PowerPoint Presentation</vt:lpstr>
      <vt:lpstr>PowerPoint Presentation</vt:lpstr>
      <vt:lpstr>PowerPoint Presentation</vt:lpstr>
    </vt:vector>
  </TitlesOfParts>
  <Company>Benjamin Michael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COLREGS Navigation On Unmanned Marine Surface Craft_x0003__x0016__x0003__x0016_</dc:title>
  <cp:lastModifiedBy>Michael Richard Benjamin</cp:lastModifiedBy>
  <cp:revision>608</cp:revision>
  <cp:lastPrinted>2011-10-19T13:42:50Z</cp:lastPrinted>
  <dcterms:created xsi:type="dcterms:W3CDTF">2013-02-24T21:27:00Z</dcterms:created>
  <dcterms:modified xsi:type="dcterms:W3CDTF">2021-03-24T20:23:33Z</dcterms:modified>
</cp:coreProperties>
</file>