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827" r:id="rId2"/>
    <p:sldId id="826" r:id="rId3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053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200C2"/>
    <a:srgbClr val="90ACFE"/>
    <a:srgbClr val="D5D5D5"/>
    <a:srgbClr val="E0DDC4"/>
    <a:srgbClr val="B8B0A2"/>
    <a:srgbClr val="FF0000"/>
    <a:srgbClr val="3A5972"/>
    <a:srgbClr val="151543"/>
    <a:srgbClr val="1E1D5A"/>
    <a:srgbClr val="141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11166" autoAdjust="0"/>
    <p:restoredTop sz="86403" autoAdjust="0"/>
  </p:normalViewPr>
  <p:slideViewPr>
    <p:cSldViewPr snapToGrid="0">
      <p:cViewPr>
        <p:scale>
          <a:sx n="145" d="100"/>
          <a:sy n="145" d="100"/>
        </p:scale>
        <p:origin x="512" y="144"/>
      </p:cViewPr>
      <p:guideLst>
        <p:guide orient="horz" pos="2053"/>
        <p:guide pos="3871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1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AE3909CE-D6F9-074B-B976-88C0364F81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09CE-D6F9-074B-B976-88C0364F81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A42746-E345-C04A-AE5E-36BDCDF80C2D}" type="slidenum">
              <a:rPr lang="en-US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6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63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364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A213A1B-F446-AB47-B458-BDF5AE153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63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364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30865-6DFB-6140-A6F0-4FCBE6921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538" y="609600"/>
            <a:ext cx="25901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09600"/>
            <a:ext cx="756722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63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364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D3F0104-0EAA-124C-88F9-DF6DFD942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63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364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A4DD114-F7C4-744B-8005-E875D9062B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63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364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656EFD-3F96-324A-99AD-199EE43D9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163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364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A47C70E-84AF-9C41-AF67-206C61613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163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8364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5FF808B-D4AF-8B40-A7AC-7F550DB65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163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364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C1CE29-C476-244C-882E-12E710E3C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163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364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D0D3B6-A999-434C-B8E9-FE9DD7FCA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163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364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463E984-E127-724D-A9D1-EB7549F2D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163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364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7A14294-206E-E446-A2A5-2743E4DB8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162" y="609600"/>
            <a:ext cx="103605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62" y="1981200"/>
            <a:ext cx="103605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mit_me_small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87466" y="7840"/>
            <a:ext cx="880304" cy="421922"/>
          </a:xfrm>
          <a:prstGeom prst="rect">
            <a:avLst/>
          </a:prstGeom>
        </p:spPr>
      </p:pic>
      <p:pic>
        <p:nvPicPr>
          <p:cNvPr id="11" name="Picture 10" descr="oe.tif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63843" y="0"/>
            <a:ext cx="724982" cy="29983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4945" y="6554204"/>
            <a:ext cx="851689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90"/>
                </a:solidFill>
              </a:rPr>
              <a:t>2.S998 Spring 2012 – Marine Autonomy – “Introduction</a:t>
            </a:r>
            <a:r>
              <a:rPr lang="en-US" sz="1100" baseline="0" dirty="0">
                <a:solidFill>
                  <a:srgbClr val="000090"/>
                </a:solidFill>
              </a:rPr>
              <a:t> to MOOS”</a:t>
            </a:r>
            <a:endParaRPr lang="en-US" sz="1100" dirty="0">
              <a:solidFill>
                <a:srgbClr val="000090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9120800" y="6556248"/>
            <a:ext cx="487553" cy="274320"/>
          </a:xfrm>
          <a:prstGeom prst="roundRect">
            <a:avLst>
              <a:gd name="adj" fmla="val 3420"/>
            </a:avLst>
          </a:prstGeom>
          <a:blipFill rotWithShape="1">
            <a:blip r:embed="rId15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10056343" y="6556248"/>
            <a:ext cx="487553" cy="274320"/>
          </a:xfrm>
          <a:prstGeom prst="roundRect">
            <a:avLst>
              <a:gd name="adj" fmla="val 3420"/>
            </a:avLst>
          </a:prstGeom>
          <a:blipFill rotWithShape="1">
            <a:blip r:embed="rId16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9599142" y="6556248"/>
            <a:ext cx="487553" cy="274320"/>
          </a:xfrm>
          <a:prstGeom prst="roundRect">
            <a:avLst>
              <a:gd name="adj" fmla="val 3420"/>
            </a:avLst>
          </a:prstGeom>
          <a:blipFill rotWithShape="1">
            <a:blip r:embed="rId17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8634195" y="6553199"/>
            <a:ext cx="487553" cy="274320"/>
          </a:xfrm>
          <a:prstGeom prst="roundRect">
            <a:avLst>
              <a:gd name="adj" fmla="val 3420"/>
            </a:avLst>
          </a:prstGeom>
          <a:blipFill rotWithShape="1">
            <a:blip r:embed="rId18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 userDrawn="1"/>
        </p:nvSpPr>
        <p:spPr bwMode="auto">
          <a:xfrm>
            <a:off x="11502993" y="6556248"/>
            <a:ext cx="487553" cy="274320"/>
          </a:xfrm>
          <a:prstGeom prst="roundRect">
            <a:avLst>
              <a:gd name="adj" fmla="val 3420"/>
            </a:avLst>
          </a:prstGeom>
          <a:blipFill rotWithShape="1">
            <a:blip r:embed="rId19"/>
            <a:stretch>
              <a:fillRect/>
            </a:stretch>
          </a:blip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 userDrawn="1"/>
        </p:nvSpPr>
        <p:spPr bwMode="auto">
          <a:xfrm>
            <a:off x="11022974" y="6556248"/>
            <a:ext cx="487553" cy="274320"/>
          </a:xfrm>
          <a:prstGeom prst="roundRect">
            <a:avLst>
              <a:gd name="adj" fmla="val 3420"/>
            </a:avLst>
          </a:prstGeom>
          <a:blipFill rotWithShape="1">
            <a:blip r:embed="rId20"/>
            <a:stretch>
              <a:fillRect/>
            </a:stretch>
          </a:blip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 userDrawn="1"/>
        </p:nvSpPr>
        <p:spPr bwMode="auto">
          <a:xfrm>
            <a:off x="10537127" y="6556248"/>
            <a:ext cx="487553" cy="274320"/>
          </a:xfrm>
          <a:prstGeom prst="roundRect">
            <a:avLst>
              <a:gd name="adj" fmla="val 3420"/>
            </a:avLst>
          </a:prstGeom>
          <a:blipFill rotWithShape="1">
            <a:blip r:embed="rId21"/>
            <a:stretch>
              <a:fillRect/>
            </a:stretch>
          </a:blip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111"/>
          <p:cNvSpPr>
            <a:spLocks noChangeArrowheads="1"/>
          </p:cNvSpPr>
          <p:nvPr/>
        </p:nvSpPr>
        <p:spPr bwMode="auto">
          <a:xfrm>
            <a:off x="1955787" y="3161724"/>
            <a:ext cx="1549602" cy="2616199"/>
          </a:xfrm>
          <a:prstGeom prst="roundRect">
            <a:avLst>
              <a:gd name="adj" fmla="val 6400"/>
            </a:avLst>
          </a:prstGeom>
          <a:solidFill>
            <a:srgbClr val="068F0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29" name="Text Box 35"/>
          <p:cNvSpPr txBox="1">
            <a:spLocks noChangeArrowheads="1"/>
          </p:cNvSpPr>
          <p:nvPr/>
        </p:nvSpPr>
        <p:spPr bwMode="auto">
          <a:xfrm>
            <a:off x="1968489" y="3191351"/>
            <a:ext cx="1816301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Oxford </a:t>
            </a:r>
            <a:r>
              <a:rPr lang="en-US" sz="1200" dirty="0">
                <a:solidFill>
                  <a:srgbClr val="FF6600"/>
                </a:solidFill>
              </a:rPr>
              <a:t>MOOS</a:t>
            </a:r>
            <a:r>
              <a:rPr lang="en-US" sz="1200" dirty="0">
                <a:solidFill>
                  <a:srgbClr val="1F1F5D"/>
                </a:solidFill>
              </a:rPr>
              <a:t> tree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30740" name="Text Box 105"/>
          <p:cNvSpPr txBox="1">
            <a:spLocks noChangeArrowheads="1"/>
          </p:cNvSpPr>
          <p:nvPr/>
        </p:nvSpPr>
        <p:spPr bwMode="auto">
          <a:xfrm>
            <a:off x="1973250" y="3459111"/>
            <a:ext cx="122733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00" dirty="0"/>
              <a:t> MOOSDB</a:t>
            </a:r>
          </a:p>
          <a:p>
            <a:pPr>
              <a:buFontTx/>
              <a:buChar char="•"/>
            </a:pPr>
            <a:r>
              <a:rPr lang="en-US" sz="1000" dirty="0"/>
              <a:t> pLogger</a:t>
            </a:r>
          </a:p>
          <a:p>
            <a:pPr>
              <a:buFontTx/>
              <a:buChar char="•"/>
            </a:pPr>
            <a:r>
              <a:rPr lang="en-US" sz="1000" dirty="0"/>
              <a:t> iRemote</a:t>
            </a:r>
          </a:p>
          <a:p>
            <a:pPr>
              <a:buFontTx/>
              <a:buChar char="•"/>
            </a:pPr>
            <a:r>
              <a:rPr lang="en-US" sz="1000" dirty="0"/>
              <a:t> pScheduler</a:t>
            </a:r>
          </a:p>
          <a:p>
            <a:pPr>
              <a:buFontTx/>
              <a:buChar char="•"/>
            </a:pPr>
            <a:r>
              <a:rPr lang="en-US" sz="1000" dirty="0"/>
              <a:t> pShare</a:t>
            </a:r>
          </a:p>
          <a:p>
            <a:pPr>
              <a:buFontTx/>
              <a:buChar char="•"/>
            </a:pPr>
            <a:r>
              <a:rPr lang="en-US" sz="1000" dirty="0"/>
              <a:t> pMOOSBridge</a:t>
            </a:r>
          </a:p>
          <a:p>
            <a:pPr>
              <a:buFontTx/>
              <a:buChar char="•"/>
            </a:pPr>
            <a:r>
              <a:rPr lang="en-US" sz="1000" dirty="0"/>
              <a:t> umm</a:t>
            </a:r>
          </a:p>
          <a:p>
            <a:pPr>
              <a:buFontTx/>
              <a:buChar char="•"/>
            </a:pPr>
            <a:r>
              <a:rPr lang="en-US" sz="1000" dirty="0"/>
              <a:t> uMS</a:t>
            </a:r>
          </a:p>
          <a:p>
            <a:pPr>
              <a:buFontTx/>
              <a:buChar char="•"/>
            </a:pPr>
            <a:r>
              <a:rPr lang="en-US" sz="1000" dirty="0"/>
              <a:t> iMatlab</a:t>
            </a:r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/>
              <a:t>pAntler</a:t>
            </a:r>
            <a:endParaRPr lang="en-US" sz="1000" dirty="0"/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/>
              <a:t>uPlayback</a:t>
            </a:r>
            <a:endParaRPr lang="en-US" sz="100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1801813" y="1100668"/>
            <a:ext cx="9733695" cy="4868333"/>
          </a:xfrm>
          <a:prstGeom prst="roundRect">
            <a:avLst>
              <a:gd name="adj" fmla="val 2202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11"/>
          <p:cNvSpPr>
            <a:spLocks noChangeArrowheads="1"/>
          </p:cNvSpPr>
          <p:nvPr/>
        </p:nvSpPr>
        <p:spPr bwMode="auto">
          <a:xfrm>
            <a:off x="3636008" y="3159162"/>
            <a:ext cx="7723653" cy="2648283"/>
          </a:xfrm>
          <a:prstGeom prst="roundRect">
            <a:avLst>
              <a:gd name="adj" fmla="val 4012"/>
            </a:avLst>
          </a:prstGeom>
          <a:solidFill>
            <a:srgbClr val="068F0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9" name="Text Box 105"/>
          <p:cNvSpPr txBox="1">
            <a:spLocks noChangeArrowheads="1"/>
          </p:cNvSpPr>
          <p:nvPr/>
        </p:nvSpPr>
        <p:spPr bwMode="auto">
          <a:xfrm>
            <a:off x="3681539" y="3434473"/>
            <a:ext cx="1211895" cy="23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pHelmIvP</a:t>
            </a:r>
            <a:endParaRPr lang="en-US" sz="1050" dirty="0"/>
          </a:p>
          <a:p>
            <a:pPr>
              <a:buFont typeface="Arial" charset="0"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alogcat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 err="1"/>
              <a:t> alogcd</a:t>
            </a:r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alogcheck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alogclip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alogeplot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aloggrep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aloghelm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alogiter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alogload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alogpare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alogrm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alogscan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alogsort</a:t>
            </a:r>
            <a:endParaRPr lang="en-US" sz="1050" dirty="0"/>
          </a:p>
        </p:txBody>
      </p:sp>
      <p:sp>
        <p:nvSpPr>
          <p:cNvPr id="20" name="Text Box 106"/>
          <p:cNvSpPr txBox="1">
            <a:spLocks noChangeArrowheads="1"/>
          </p:cNvSpPr>
          <p:nvPr/>
        </p:nvSpPr>
        <p:spPr bwMode="auto">
          <a:xfrm>
            <a:off x="4712273" y="3434217"/>
            <a:ext cx="1892105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50" dirty="0"/>
              <a:t>  </a:t>
            </a:r>
            <a:r>
              <a:rPr lang="en-US" sz="1050" dirty="0" err="1"/>
              <a:t>alogsplit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alogtest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alogview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ffview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gen_hazards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gen_obstacles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geoview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manifest_test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nsplug</a:t>
            </a:r>
            <a:r>
              <a:rPr lang="en-US" sz="1050" dirty="0"/>
              <a:t> </a:t>
            </a:r>
          </a:p>
          <a:p>
            <a:pPr>
              <a:buFontTx/>
              <a:buChar char="•"/>
            </a:pPr>
            <a:r>
              <a:rPr lang="en-US" sz="1050" dirty="0"/>
              <a:t> pickpos </a:t>
            </a:r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zaic_hdg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zaic_peak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zaic_spd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zaic_vect</a:t>
            </a:r>
            <a:endParaRPr lang="en-US" sz="1050" dirty="0"/>
          </a:p>
        </p:txBody>
      </p:sp>
      <p:sp>
        <p:nvSpPr>
          <p:cNvPr id="21" name="Text Box 106"/>
          <p:cNvSpPr txBox="1">
            <a:spLocks noChangeArrowheads="1"/>
          </p:cNvSpPr>
          <p:nvPr/>
        </p:nvSpPr>
        <p:spPr bwMode="auto">
          <a:xfrm>
            <a:off x="7851286" y="3469163"/>
            <a:ext cx="189210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uFldCollisionDetect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uFldContactRangeSensor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uFldMessageHandler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uFldNodeBroker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uFldNodeComms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uFldObstacleSim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uFldPathCheck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uFldShoreBroker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uFldWrapDetect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uFunctionVis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uHelmScope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uMACView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uFunctionVis</a:t>
            </a:r>
            <a:endParaRPr lang="en-US" sz="1050" dirty="0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3721089" y="3182885"/>
            <a:ext cx="1816301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MIT </a:t>
            </a:r>
            <a:r>
              <a:rPr lang="en-US" sz="1200" dirty="0">
                <a:solidFill>
                  <a:srgbClr val="FF6600"/>
                </a:solidFill>
              </a:rPr>
              <a:t>MOOS-IvP</a:t>
            </a:r>
            <a:r>
              <a:rPr lang="en-US" sz="1200" dirty="0">
                <a:solidFill>
                  <a:srgbClr val="1F1F5D"/>
                </a:solidFill>
              </a:rPr>
              <a:t> tree</a:t>
            </a:r>
            <a:endParaRPr lang="en-US" sz="1200" dirty="0">
              <a:solidFill>
                <a:srgbClr val="FF6600"/>
              </a:solidFill>
            </a:endParaRPr>
          </a:p>
        </p:txBody>
      </p:sp>
      <p:pic>
        <p:nvPicPr>
          <p:cNvPr id="24" name="Picture 23" descr="moos_neste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171" y="1144628"/>
            <a:ext cx="5500414" cy="2003280"/>
          </a:xfrm>
          <a:prstGeom prst="rect">
            <a:avLst/>
          </a:prstGeom>
        </p:spPr>
      </p:pic>
      <p:sp>
        <p:nvSpPr>
          <p:cNvPr id="12" name="Text Box 106">
            <a:extLst>
              <a:ext uri="{FF2B5EF4-FFF2-40B4-BE49-F238E27FC236}">
                <a16:creationId xmlns:a16="http://schemas.microsoft.com/office/drawing/2014/main" id="{0AA8444A-C3C8-984A-9CE3-51196B657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963" y="3452954"/>
            <a:ext cx="1892105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50" dirty="0"/>
              <a:t>  </a:t>
            </a:r>
            <a:r>
              <a:rPr lang="en-US" sz="1050" dirty="0" err="1"/>
              <a:t>iSay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pBasicContactMgr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pDeadManPost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pEchoVar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pEvalLoiter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pHostInfo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pMarinePID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pMarineViewer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pMovingSurvey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pNodeReporter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pObstacleMgr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uCommand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uFldBeaconRangeSensor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uFldCollObDetect</a:t>
            </a:r>
            <a:endParaRPr lang="en-US" sz="1050" dirty="0"/>
          </a:p>
        </p:txBody>
      </p:sp>
      <p:sp>
        <p:nvSpPr>
          <p:cNvPr id="13" name="Text Box 106">
            <a:extLst>
              <a:ext uri="{FF2B5EF4-FFF2-40B4-BE49-F238E27FC236}">
                <a16:creationId xmlns:a16="http://schemas.microsoft.com/office/drawing/2014/main" id="{465A1196-4BC6-A848-9FB8-C91A6C3A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187" y="3452954"/>
            <a:ext cx="147966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50" dirty="0"/>
              <a:t> uLoadWatch  </a:t>
            </a:r>
          </a:p>
          <a:p>
            <a:pPr>
              <a:buFontTx/>
              <a:buChar char="•"/>
            </a:pPr>
            <a:r>
              <a:rPr lang="en-US" sz="1050" dirty="0" err="1"/>
              <a:t> uMAC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uMACView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uMemWatch</a:t>
            </a:r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uPlotViewer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uPokeDB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uProcessWatch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uQueryDB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uSimMarine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uTermCommand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uTimerScript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uXMS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101628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111"/>
          <p:cNvSpPr>
            <a:spLocks noChangeArrowheads="1"/>
          </p:cNvSpPr>
          <p:nvPr/>
        </p:nvSpPr>
        <p:spPr bwMode="auto">
          <a:xfrm>
            <a:off x="1955787" y="2291284"/>
            <a:ext cx="1549602" cy="2616199"/>
          </a:xfrm>
          <a:prstGeom prst="roundRect">
            <a:avLst>
              <a:gd name="adj" fmla="val 6400"/>
            </a:avLst>
          </a:prstGeom>
          <a:solidFill>
            <a:srgbClr val="068F0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29" name="Text Box 35"/>
          <p:cNvSpPr txBox="1">
            <a:spLocks noChangeArrowheads="1"/>
          </p:cNvSpPr>
          <p:nvPr/>
        </p:nvSpPr>
        <p:spPr bwMode="auto">
          <a:xfrm>
            <a:off x="1968489" y="2320911"/>
            <a:ext cx="1816301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Oxford </a:t>
            </a:r>
            <a:r>
              <a:rPr lang="en-US" sz="1200" dirty="0">
                <a:solidFill>
                  <a:srgbClr val="FF6600"/>
                </a:solidFill>
              </a:rPr>
              <a:t>MOOS</a:t>
            </a:r>
            <a:r>
              <a:rPr lang="en-US" sz="1200" dirty="0">
                <a:solidFill>
                  <a:srgbClr val="1F1F5D"/>
                </a:solidFill>
              </a:rPr>
              <a:t> tree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30740" name="Text Box 105"/>
          <p:cNvSpPr txBox="1">
            <a:spLocks noChangeArrowheads="1"/>
          </p:cNvSpPr>
          <p:nvPr/>
        </p:nvSpPr>
        <p:spPr bwMode="auto">
          <a:xfrm>
            <a:off x="1973250" y="2588671"/>
            <a:ext cx="122733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00" dirty="0"/>
              <a:t> MOOSDB</a:t>
            </a:r>
          </a:p>
          <a:p>
            <a:pPr>
              <a:buFontTx/>
              <a:buChar char="•"/>
            </a:pPr>
            <a:r>
              <a:rPr lang="en-US" sz="1000" dirty="0"/>
              <a:t> pLogger</a:t>
            </a:r>
          </a:p>
          <a:p>
            <a:pPr>
              <a:buFontTx/>
              <a:buChar char="•"/>
            </a:pPr>
            <a:r>
              <a:rPr lang="en-US" sz="1000" dirty="0"/>
              <a:t> iRemote</a:t>
            </a:r>
          </a:p>
          <a:p>
            <a:pPr>
              <a:buFontTx/>
              <a:buChar char="•"/>
            </a:pPr>
            <a:r>
              <a:rPr lang="en-US" sz="1000" dirty="0"/>
              <a:t> pScheduler</a:t>
            </a:r>
          </a:p>
          <a:p>
            <a:pPr>
              <a:buFontTx/>
              <a:buChar char="•"/>
            </a:pPr>
            <a:r>
              <a:rPr lang="en-US" sz="1000" dirty="0"/>
              <a:t> pShare</a:t>
            </a:r>
          </a:p>
          <a:p>
            <a:pPr>
              <a:buFontTx/>
              <a:buChar char="•"/>
            </a:pPr>
            <a:r>
              <a:rPr lang="en-US" sz="1000" dirty="0"/>
              <a:t> pMOOSBridge</a:t>
            </a:r>
          </a:p>
          <a:p>
            <a:pPr>
              <a:buFontTx/>
              <a:buChar char="•"/>
            </a:pPr>
            <a:r>
              <a:rPr lang="en-US" sz="1000" dirty="0"/>
              <a:t> umm</a:t>
            </a:r>
          </a:p>
          <a:p>
            <a:pPr>
              <a:buFontTx/>
              <a:buChar char="•"/>
            </a:pPr>
            <a:r>
              <a:rPr lang="en-US" sz="1000" dirty="0"/>
              <a:t> uMS</a:t>
            </a:r>
          </a:p>
          <a:p>
            <a:pPr>
              <a:buFontTx/>
              <a:buChar char="•"/>
            </a:pPr>
            <a:r>
              <a:rPr lang="en-US" sz="1000" dirty="0"/>
              <a:t> iMatlab</a:t>
            </a:r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/>
              <a:t>pAntler</a:t>
            </a:r>
            <a:endParaRPr lang="en-US" sz="1000" dirty="0"/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/>
              <a:t>uPlayback</a:t>
            </a:r>
            <a:endParaRPr lang="en-US" sz="100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1801815" y="1100670"/>
            <a:ext cx="8654143" cy="4868333"/>
          </a:xfrm>
          <a:prstGeom prst="roundRect">
            <a:avLst>
              <a:gd name="adj" fmla="val 2202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11"/>
          <p:cNvSpPr>
            <a:spLocks noChangeArrowheads="1"/>
          </p:cNvSpPr>
          <p:nvPr/>
        </p:nvSpPr>
        <p:spPr bwMode="auto">
          <a:xfrm>
            <a:off x="3636009" y="2288722"/>
            <a:ext cx="6617508" cy="2614580"/>
          </a:xfrm>
          <a:prstGeom prst="roundRect">
            <a:avLst>
              <a:gd name="adj" fmla="val 4012"/>
            </a:avLst>
          </a:prstGeom>
          <a:solidFill>
            <a:srgbClr val="068F0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9" name="Text Box 105"/>
          <p:cNvSpPr txBox="1">
            <a:spLocks noChangeArrowheads="1"/>
          </p:cNvSpPr>
          <p:nvPr/>
        </p:nvSpPr>
        <p:spPr bwMode="auto">
          <a:xfrm>
            <a:off x="3681539" y="2564035"/>
            <a:ext cx="1211895" cy="328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pHelmIvP</a:t>
            </a:r>
            <a:endParaRPr lang="en-US" sz="1050" dirty="0"/>
          </a:p>
          <a:p>
            <a:pPr>
              <a:buFont typeface="Arial" charset="0"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alogcat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 err="1"/>
              <a:t> alogcd</a:t>
            </a:r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alogcheck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alogclip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alogeplot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aloggrep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aloghelm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alogiter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alogload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alogpare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alogrm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alogscan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alogsort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alogsplit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alogtest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alogview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ffview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gen_hazards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gen_obstacles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geoview</a:t>
            </a:r>
            <a:endParaRPr lang="en-US" sz="1050" dirty="0"/>
          </a:p>
        </p:txBody>
      </p:sp>
      <p:sp>
        <p:nvSpPr>
          <p:cNvPr id="20" name="Text Box 106"/>
          <p:cNvSpPr txBox="1">
            <a:spLocks noChangeArrowheads="1"/>
          </p:cNvSpPr>
          <p:nvPr/>
        </p:nvSpPr>
        <p:spPr bwMode="auto">
          <a:xfrm>
            <a:off x="4695262" y="2561650"/>
            <a:ext cx="1892105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manifest_test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nsplug</a:t>
            </a:r>
            <a:r>
              <a:rPr lang="en-US" sz="1050" dirty="0"/>
              <a:t> </a:t>
            </a:r>
          </a:p>
          <a:p>
            <a:pPr>
              <a:buFontTx/>
              <a:buChar char="•"/>
            </a:pPr>
            <a:r>
              <a:rPr lang="en-US" sz="1050" dirty="0"/>
              <a:t> pickpos </a:t>
            </a:r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zaic_hdg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zaic_peak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zaic_spd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zaic_vect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iSay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pBasicContactMgr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pDeadManPost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pEchoVar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pEvalLoiter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pHostInfo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pMarinePID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pMarineViewer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pMovingSurvey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pNodeReporter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pObstacleMgr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uCommand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uFldBeaconRangeSensor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uFldCollObDetect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uFldCollisionDetect</a:t>
            </a:r>
            <a:endParaRPr lang="en-US" sz="1050" dirty="0"/>
          </a:p>
        </p:txBody>
      </p:sp>
      <p:sp>
        <p:nvSpPr>
          <p:cNvPr id="21" name="Text Box 106"/>
          <p:cNvSpPr txBox="1">
            <a:spLocks noChangeArrowheads="1"/>
          </p:cNvSpPr>
          <p:nvPr/>
        </p:nvSpPr>
        <p:spPr bwMode="auto">
          <a:xfrm>
            <a:off x="6587365" y="2574833"/>
            <a:ext cx="21776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uFldContactRangeSensor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uFldMessageHandler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uFldNodeBroker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uFldNodeComms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uFldObstacleSim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uFldPathCheck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uFldShoreBroker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uFldWrapDetect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uFunctionVis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uHelmScope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uMACView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uFunctionVis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uLoadWatch</a:t>
            </a:r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uMAC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uMACView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uMemWatch</a:t>
            </a:r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uPlotViewer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uPokeDB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uProcessWatch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uQueryDB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uSimMarine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uTermCommand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uTimerScript</a:t>
            </a:r>
            <a:endParaRPr lang="en-US" sz="1050" dirty="0"/>
          </a:p>
          <a:p>
            <a:pPr>
              <a:buFontTx/>
              <a:buChar char="•"/>
            </a:pPr>
            <a:r>
              <a:rPr lang="en-US" sz="1050" dirty="0"/>
              <a:t> </a:t>
            </a:r>
            <a:r>
              <a:rPr lang="en-US" sz="1050" dirty="0" err="1"/>
              <a:t>uXMS</a:t>
            </a:r>
            <a:endParaRPr lang="en-US" sz="1050" dirty="0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3721089" y="2312445"/>
            <a:ext cx="1816301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MIT </a:t>
            </a:r>
            <a:r>
              <a:rPr lang="en-US" sz="1200" dirty="0">
                <a:solidFill>
                  <a:srgbClr val="FF6600"/>
                </a:solidFill>
              </a:rPr>
              <a:t>MOOS-IvP</a:t>
            </a:r>
            <a:r>
              <a:rPr lang="en-US" sz="1200" dirty="0">
                <a:solidFill>
                  <a:srgbClr val="1F1F5D"/>
                </a:solidFill>
              </a:rPr>
              <a:t> tree</a:t>
            </a:r>
            <a:endParaRPr lang="en-US" sz="1200" dirty="0">
              <a:solidFill>
                <a:srgbClr val="FF6600"/>
              </a:solidFill>
            </a:endParaRPr>
          </a:p>
        </p:txBody>
      </p:sp>
      <p:pic>
        <p:nvPicPr>
          <p:cNvPr id="24" name="Picture 23" descr="moos_neste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386" y="1137145"/>
            <a:ext cx="2244761" cy="8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195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5A"/>
        </a:solidFill>
        <a:ln w="9525" cap="flat" cmpd="sng" algn="ctr">
          <a:solidFill>
            <a:srgbClr val="00005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1E1D5A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5A"/>
        </a:solidFill>
        <a:ln w="9525" cap="flat" cmpd="sng" algn="ctr">
          <a:solidFill>
            <a:srgbClr val="00005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1E1D5A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>
            <a:latin typeface="Chalkboard"/>
            <a:cs typeface="Chalkboard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24496</TotalTime>
  <Words>354</Words>
  <Application>Microsoft Macintosh PowerPoint</Application>
  <PresentationFormat>Custom</PresentationFormat>
  <Paragraphs>162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Blank Presentation</vt:lpstr>
      <vt:lpstr>PowerPoint Presentation</vt:lpstr>
      <vt:lpstr>PowerPoint Presentation</vt:lpstr>
    </vt:vector>
  </TitlesOfParts>
  <Company>Benjamin Michael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COLREGS Navigation On Unmanned Marine Surface Craft_x0003__x0016__x0003__x0016_</dc:title>
  <cp:lastModifiedBy>Michael Richard Benjamin</cp:lastModifiedBy>
  <cp:revision>647</cp:revision>
  <cp:lastPrinted>2011-10-19T13:42:50Z</cp:lastPrinted>
  <dcterms:created xsi:type="dcterms:W3CDTF">2014-02-11T15:26:29Z</dcterms:created>
  <dcterms:modified xsi:type="dcterms:W3CDTF">2020-02-11T15:40:13Z</dcterms:modified>
</cp:coreProperties>
</file>