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824" r:id="rId2"/>
    <p:sldId id="82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200C2"/>
    <a:srgbClr val="90ACFE"/>
    <a:srgbClr val="D5D5D5"/>
    <a:srgbClr val="E0DDC4"/>
    <a:srgbClr val="B8B0A2"/>
    <a:srgbClr val="FF0000"/>
    <a:srgbClr val="3A5972"/>
    <a:srgbClr val="151543"/>
    <a:srgbClr val="1E1D5A"/>
    <a:srgbClr val="1413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371" autoAdjust="0"/>
    <p:restoredTop sz="93873" autoAdjust="0"/>
  </p:normalViewPr>
  <p:slideViewPr>
    <p:cSldViewPr snapToGrid="0">
      <p:cViewPr>
        <p:scale>
          <a:sx n="150" d="100"/>
          <a:sy n="150" d="100"/>
        </p:scale>
        <p:origin x="-984" y="-112"/>
      </p:cViewPr>
      <p:guideLst>
        <p:guide orient="horz" pos="2053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1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E3909CE-D6F9-074B-B976-88C0364F81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42746-E345-C04A-AE5E-36BDCDF80C2D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42746-E345-C04A-AE5E-36BDCDF80C2D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A213A1B-F446-AB47-B458-BDF5AE153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30865-6DFB-6140-A6F0-4FCBE692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D3F0104-0EAA-124C-88F9-DF6DFD942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A4DD114-F7C4-744B-8005-E875D9062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656EFD-3F96-324A-99AD-199EE43D9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47C70E-84AF-9C41-AF67-206C61613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5FF808B-D4AF-8B40-A7AC-7F550DB65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C1CE29-C476-244C-882E-12E710E3C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D0D3B6-A999-434C-B8E9-FE9DD7FCA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463E984-E127-724D-A9D1-EB7549F2D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7A14294-206E-E446-A2A5-2743E4DB8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jpeg"/><Relationship Id="rId21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tiff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9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mit_me_small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42668" y="7840"/>
            <a:ext cx="660400" cy="421922"/>
          </a:xfrm>
          <a:prstGeom prst="rect">
            <a:avLst/>
          </a:prstGeom>
        </p:spPr>
      </p:pic>
      <p:pic>
        <p:nvPicPr>
          <p:cNvPr id="11" name="Picture 10" descr="oe.tif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00122" y="0"/>
            <a:ext cx="543878" cy="29983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6230" y="6554204"/>
            <a:ext cx="638933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000090"/>
                </a:solidFill>
              </a:rPr>
              <a:t>2.S998 Spring 2012 – Marine Autonomy – “Introduction</a:t>
            </a:r>
            <a:r>
              <a:rPr lang="en-US" sz="1100" baseline="0" dirty="0" smtClean="0">
                <a:solidFill>
                  <a:srgbClr val="000090"/>
                </a:solidFill>
              </a:rPr>
              <a:t> to MOOS”</a:t>
            </a:r>
            <a:endParaRPr lang="en-US" sz="1100" dirty="0" smtClean="0">
              <a:solidFill>
                <a:srgbClr val="000090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842382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5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7544222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6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7201232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7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6477332" y="6553199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8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 userDrawn="1"/>
        </p:nvSpPr>
        <p:spPr bwMode="auto">
          <a:xfrm>
            <a:off x="8629492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9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8269383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20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7904904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21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111"/>
          <p:cNvSpPr>
            <a:spLocks noChangeArrowheads="1"/>
          </p:cNvSpPr>
          <p:nvPr/>
        </p:nvSpPr>
        <p:spPr bwMode="auto">
          <a:xfrm>
            <a:off x="1396802" y="3683001"/>
            <a:ext cx="1549602" cy="2142066"/>
          </a:xfrm>
          <a:prstGeom prst="roundRect">
            <a:avLst>
              <a:gd name="adj" fmla="val 6400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9" name="Text Box 35"/>
          <p:cNvSpPr txBox="1">
            <a:spLocks noChangeArrowheads="1"/>
          </p:cNvSpPr>
          <p:nvPr/>
        </p:nvSpPr>
        <p:spPr bwMode="auto">
          <a:xfrm>
            <a:off x="1409501" y="3712630"/>
            <a:ext cx="1816301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1F1F5D"/>
                </a:solidFill>
              </a:rPr>
              <a:t>Oxford </a:t>
            </a:r>
            <a:r>
              <a:rPr lang="en-US" sz="1200" dirty="0">
                <a:solidFill>
                  <a:srgbClr val="FF6600"/>
                </a:solidFill>
              </a:rPr>
              <a:t>MOOS</a:t>
            </a:r>
            <a:r>
              <a:rPr lang="en-US" sz="1200" dirty="0">
                <a:solidFill>
                  <a:srgbClr val="1F1F5D"/>
                </a:solidFill>
              </a:rPr>
              <a:t> </a:t>
            </a:r>
            <a:r>
              <a:rPr lang="en-US" sz="1200" dirty="0" smtClean="0">
                <a:solidFill>
                  <a:srgbClr val="1F1F5D"/>
                </a:solidFill>
              </a:rPr>
              <a:t>tree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0736" name="AutoShape 111"/>
          <p:cNvSpPr>
            <a:spLocks noChangeArrowheads="1"/>
          </p:cNvSpPr>
          <p:nvPr/>
        </p:nvSpPr>
        <p:spPr bwMode="auto">
          <a:xfrm>
            <a:off x="3083781" y="3683000"/>
            <a:ext cx="4951086" cy="2150533"/>
          </a:xfrm>
          <a:prstGeom prst="roundRect">
            <a:avLst>
              <a:gd name="adj" fmla="val 4012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37" name="Text Box 105"/>
          <p:cNvSpPr txBox="1">
            <a:spLocks noChangeArrowheads="1"/>
          </p:cNvSpPr>
          <p:nvPr/>
        </p:nvSpPr>
        <p:spPr bwMode="auto">
          <a:xfrm>
            <a:off x="5257603" y="4031812"/>
            <a:ext cx="176126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000" dirty="0" smtClean="0"/>
              <a:t> uFldMessageHandler</a:t>
            </a:r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 smtClean="0"/>
              <a:t>uFldContactRangeSensor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 smtClean="0"/>
              <a:t>uFldBeaconRangeSensor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uFldHazardSensor</a:t>
            </a:r>
          </a:p>
          <a:p>
            <a:pPr>
              <a:buFontTx/>
              <a:buChar char="•"/>
            </a:pPr>
            <a:r>
              <a:rPr lang="en-US" sz="1000" dirty="0" smtClean="0"/>
              <a:t> uFldHazardMetric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uFldCollisionDetect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uFldPathCheck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uFldNodeComms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uFldNodeBroker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uFldShoreBroker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uFldScope</a:t>
            </a:r>
            <a:endParaRPr lang="en-US" sz="1000" dirty="0"/>
          </a:p>
        </p:txBody>
      </p:sp>
      <p:sp>
        <p:nvSpPr>
          <p:cNvPr id="30738" name="Text Box 106"/>
          <p:cNvSpPr txBox="1">
            <a:spLocks noChangeArrowheads="1"/>
          </p:cNvSpPr>
          <p:nvPr/>
        </p:nvSpPr>
        <p:spPr bwMode="auto">
          <a:xfrm>
            <a:off x="3136724" y="4028635"/>
            <a:ext cx="139294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pNodeReporter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uProcessWatch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 smtClean="0"/>
              <a:t> uSimCurrent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uLogViewHelm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uTermCommand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pBasicContactMgr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alogclip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aloggrep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alogscan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uLoadWatch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uFldWrapDetect</a:t>
            </a:r>
            <a:endParaRPr lang="en-US" sz="1000" dirty="0" smtClean="0"/>
          </a:p>
        </p:txBody>
      </p:sp>
      <p:sp>
        <p:nvSpPr>
          <p:cNvPr id="30739" name="Text Box 35"/>
          <p:cNvSpPr txBox="1">
            <a:spLocks noChangeArrowheads="1"/>
          </p:cNvSpPr>
          <p:nvPr/>
        </p:nvSpPr>
        <p:spPr bwMode="auto">
          <a:xfrm>
            <a:off x="3098069" y="3716423"/>
            <a:ext cx="3559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The </a:t>
            </a:r>
            <a:r>
              <a:rPr lang="en-US" sz="1200" dirty="0">
                <a:solidFill>
                  <a:srgbClr val="FF6600"/>
                </a:solidFill>
              </a:rPr>
              <a:t>moos-</a:t>
            </a:r>
            <a:r>
              <a:rPr lang="en-US" sz="1200" dirty="0" err="1">
                <a:solidFill>
                  <a:srgbClr val="FF6600"/>
                </a:solidFill>
              </a:rPr>
              <a:t>ivp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smtClean="0">
                <a:solidFill>
                  <a:srgbClr val="1F1F5D"/>
                </a:solidFill>
              </a:rPr>
              <a:t>tree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0740" name="Text Box 105"/>
          <p:cNvSpPr txBox="1">
            <a:spLocks noChangeArrowheads="1"/>
          </p:cNvSpPr>
          <p:nvPr/>
        </p:nvSpPr>
        <p:spPr bwMode="auto">
          <a:xfrm>
            <a:off x="1414262" y="3980390"/>
            <a:ext cx="122733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/>
              <a:t> MOOSDB</a:t>
            </a:r>
          </a:p>
          <a:p>
            <a:pPr>
              <a:buFontTx/>
              <a:buChar char="•"/>
            </a:pPr>
            <a:r>
              <a:rPr lang="en-US" sz="1000" dirty="0"/>
              <a:t> pLogger</a:t>
            </a:r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iRemote</a:t>
            </a:r>
          </a:p>
          <a:p>
            <a:pPr>
              <a:buFontTx/>
              <a:buChar char="•"/>
            </a:pPr>
            <a:r>
              <a:rPr lang="en-US" sz="1000" dirty="0" smtClean="0"/>
              <a:t> pScheduler</a:t>
            </a:r>
          </a:p>
          <a:p>
            <a:pPr>
              <a:buFontTx/>
              <a:buChar char="•"/>
            </a:pPr>
            <a:r>
              <a:rPr lang="en-US" sz="1000" dirty="0" smtClean="0"/>
              <a:t> pShare</a:t>
            </a:r>
          </a:p>
          <a:p>
            <a:pPr>
              <a:buFontTx/>
              <a:buChar char="•"/>
            </a:pPr>
            <a:r>
              <a:rPr lang="en-US" sz="1000" dirty="0" smtClean="0"/>
              <a:t> pMOOSBridge</a:t>
            </a:r>
          </a:p>
          <a:p>
            <a:pPr>
              <a:buFontTx/>
              <a:buChar char="•"/>
            </a:pPr>
            <a:r>
              <a:rPr lang="en-US" sz="1000" dirty="0" smtClean="0"/>
              <a:t> umm</a:t>
            </a:r>
          </a:p>
          <a:p>
            <a:pPr>
              <a:buFontTx/>
              <a:buChar char="•"/>
            </a:pPr>
            <a:r>
              <a:rPr lang="en-US" sz="1000" dirty="0" smtClean="0"/>
              <a:t> uMS</a:t>
            </a:r>
          </a:p>
          <a:p>
            <a:pPr>
              <a:buFontTx/>
              <a:buChar char="•"/>
            </a:pPr>
            <a:r>
              <a:rPr lang="en-US" sz="1000" dirty="0" smtClean="0"/>
              <a:t> iMatlab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pAntler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uPlayback</a:t>
            </a:r>
            <a:endParaRPr lang="en-US" sz="1000" dirty="0"/>
          </a:p>
        </p:txBody>
      </p:sp>
      <p:sp>
        <p:nvSpPr>
          <p:cNvPr id="30742" name="Text Box 106"/>
          <p:cNvSpPr txBox="1">
            <a:spLocks noChangeArrowheads="1"/>
          </p:cNvSpPr>
          <p:nvPr/>
        </p:nvSpPr>
        <p:spPr bwMode="auto">
          <a:xfrm>
            <a:off x="4329872" y="4023872"/>
            <a:ext cx="104920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/>
              <a:t>uXMS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uFunctionVis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/>
              <a:t>uTimerScript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pHostInfo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geoview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nsplug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alogrm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aloghelm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alogview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alogiter</a:t>
            </a:r>
            <a:r>
              <a:rPr lang="en-US" sz="1000" dirty="0" smtClean="0"/>
              <a:t> 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iSay</a:t>
            </a:r>
            <a:endParaRPr lang="en-US" sz="1000" dirty="0"/>
          </a:p>
        </p:txBody>
      </p:sp>
      <p:sp>
        <p:nvSpPr>
          <p:cNvPr id="30744" name="AutoShape 111"/>
          <p:cNvSpPr>
            <a:spLocks noChangeArrowheads="1"/>
          </p:cNvSpPr>
          <p:nvPr/>
        </p:nvSpPr>
        <p:spPr bwMode="auto">
          <a:xfrm>
            <a:off x="153230" y="113565"/>
            <a:ext cx="314325" cy="185737"/>
          </a:xfrm>
          <a:prstGeom prst="roundRect">
            <a:avLst>
              <a:gd name="adj" fmla="val 10685"/>
            </a:avLst>
          </a:prstGeom>
          <a:solidFill>
            <a:srgbClr val="068F0C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6" name="AutoShape 111"/>
          <p:cNvSpPr>
            <a:spLocks noChangeArrowheads="1"/>
          </p:cNvSpPr>
          <p:nvPr/>
        </p:nvSpPr>
        <p:spPr bwMode="auto">
          <a:xfrm>
            <a:off x="151643" y="381852"/>
            <a:ext cx="315912" cy="184150"/>
          </a:xfrm>
          <a:prstGeom prst="roundRect">
            <a:avLst>
              <a:gd name="adj" fmla="val 10685"/>
            </a:avLst>
          </a:prstGeom>
          <a:solidFill>
            <a:srgbClr val="000090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7" name="Text Box 35"/>
          <p:cNvSpPr txBox="1">
            <a:spLocks noChangeArrowheads="1"/>
          </p:cNvSpPr>
          <p:nvPr/>
        </p:nvSpPr>
        <p:spPr bwMode="auto">
          <a:xfrm>
            <a:off x="462793" y="69115"/>
            <a:ext cx="2657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F1F5D"/>
                </a:solidFill>
              </a:rPr>
              <a:t>Unrestricted (public domain) </a:t>
            </a:r>
          </a:p>
        </p:txBody>
      </p:sp>
      <p:sp>
        <p:nvSpPr>
          <p:cNvPr id="30748" name="Text Box 35"/>
          <p:cNvSpPr txBox="1">
            <a:spLocks noChangeArrowheads="1"/>
          </p:cNvSpPr>
          <p:nvPr/>
        </p:nvSpPr>
        <p:spPr bwMode="auto">
          <a:xfrm>
            <a:off x="458030" y="332640"/>
            <a:ext cx="26558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Collaborations (user-to-user) </a:t>
            </a:r>
          </a:p>
        </p:txBody>
      </p:sp>
      <p:sp>
        <p:nvSpPr>
          <p:cNvPr id="107" name="Text Box 84"/>
          <p:cNvSpPr txBox="1">
            <a:spLocks noChangeArrowheads="1"/>
          </p:cNvSpPr>
          <p:nvPr/>
        </p:nvSpPr>
        <p:spPr bwMode="auto">
          <a:xfrm>
            <a:off x="3251036" y="40178"/>
            <a:ext cx="4308068" cy="71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80"/>
              </a:spcBef>
            </a:pPr>
            <a:r>
              <a:rPr lang="en-US" sz="1800" dirty="0" smtClean="0">
                <a:solidFill>
                  <a:srgbClr val="1F1F5D"/>
                </a:solidFill>
              </a:rPr>
              <a:t>List of Developed </a:t>
            </a:r>
            <a:r>
              <a:rPr lang="en-US" sz="1800" dirty="0">
                <a:solidFill>
                  <a:srgbClr val="1F1F5D"/>
                </a:solidFill>
              </a:rPr>
              <a:t>MOOS Modules </a:t>
            </a:r>
            <a:r>
              <a:rPr lang="en-US" sz="1800" dirty="0" smtClean="0">
                <a:solidFill>
                  <a:srgbClr val="1F1F5D"/>
                </a:solidFill>
              </a:rPr>
              <a:t> </a:t>
            </a:r>
          </a:p>
          <a:p>
            <a:pPr algn="ctr">
              <a:spcBef>
                <a:spcPts val="480"/>
              </a:spcBef>
            </a:pPr>
            <a:r>
              <a:rPr lang="en-US" sz="1800" dirty="0" smtClean="0">
                <a:solidFill>
                  <a:srgbClr val="1F1F5D"/>
                </a:solidFill>
              </a:rPr>
              <a:t>(152 </a:t>
            </a:r>
            <a:r>
              <a:rPr lang="en-US" sz="1800" dirty="0">
                <a:solidFill>
                  <a:srgbClr val="1F1F5D"/>
                </a:solidFill>
              </a:rPr>
              <a:t>Modules)</a:t>
            </a: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auto">
          <a:xfrm>
            <a:off x="6895278" y="4032340"/>
            <a:ext cx="123272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pHelmIvP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pMarinePID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uSimMarine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pMarineViewer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pEchoVar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 smtClean="0"/>
              <a:t>uLogView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uLogViewIPF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uHelmScope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uPokeDB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uMAC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uMACView</a:t>
            </a:r>
            <a:endParaRPr lang="en-US" sz="1000" dirty="0" smtClean="0"/>
          </a:p>
        </p:txBody>
      </p:sp>
      <p:pic>
        <p:nvPicPr>
          <p:cNvPr id="16" name="Picture 15" descr="nested_arch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67" y="1883858"/>
            <a:ext cx="4495800" cy="175048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1049861" y="1845733"/>
            <a:ext cx="7255934" cy="4123267"/>
          </a:xfrm>
          <a:prstGeom prst="roundRect">
            <a:avLst>
              <a:gd name="adj" fmla="val 2202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111"/>
          <p:cNvSpPr>
            <a:spLocks noChangeArrowheads="1"/>
          </p:cNvSpPr>
          <p:nvPr/>
        </p:nvSpPr>
        <p:spPr bwMode="auto">
          <a:xfrm>
            <a:off x="330001" y="3683001"/>
            <a:ext cx="1549602" cy="2142066"/>
          </a:xfrm>
          <a:prstGeom prst="roundRect">
            <a:avLst>
              <a:gd name="adj" fmla="val 6400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9" name="Text Box 35"/>
          <p:cNvSpPr txBox="1">
            <a:spLocks noChangeArrowheads="1"/>
          </p:cNvSpPr>
          <p:nvPr/>
        </p:nvSpPr>
        <p:spPr bwMode="auto">
          <a:xfrm>
            <a:off x="342700" y="3712630"/>
            <a:ext cx="1816301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1F1F5D"/>
                </a:solidFill>
              </a:rPr>
              <a:t>Oxford </a:t>
            </a:r>
            <a:r>
              <a:rPr lang="en-US" sz="1200" dirty="0">
                <a:solidFill>
                  <a:srgbClr val="FF6600"/>
                </a:solidFill>
              </a:rPr>
              <a:t>MOOS</a:t>
            </a:r>
            <a:r>
              <a:rPr lang="en-US" sz="1200" dirty="0">
                <a:solidFill>
                  <a:srgbClr val="1F1F5D"/>
                </a:solidFill>
              </a:rPr>
              <a:t> </a:t>
            </a:r>
            <a:r>
              <a:rPr lang="en-US" sz="1200" dirty="0" smtClean="0">
                <a:solidFill>
                  <a:srgbClr val="1F1F5D"/>
                </a:solidFill>
              </a:rPr>
              <a:t>tree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0736" name="AutoShape 111"/>
          <p:cNvSpPr>
            <a:spLocks noChangeArrowheads="1"/>
          </p:cNvSpPr>
          <p:nvPr/>
        </p:nvSpPr>
        <p:spPr bwMode="auto">
          <a:xfrm>
            <a:off x="2016980" y="3683000"/>
            <a:ext cx="4951086" cy="2150533"/>
          </a:xfrm>
          <a:prstGeom prst="roundRect">
            <a:avLst>
              <a:gd name="adj" fmla="val 4012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37" name="Text Box 105"/>
          <p:cNvSpPr txBox="1">
            <a:spLocks noChangeArrowheads="1"/>
          </p:cNvSpPr>
          <p:nvPr/>
        </p:nvSpPr>
        <p:spPr bwMode="auto">
          <a:xfrm>
            <a:off x="4190802" y="4031812"/>
            <a:ext cx="176126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000" dirty="0" smtClean="0"/>
              <a:t> uFldMessageHandler</a:t>
            </a:r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 smtClean="0"/>
              <a:t>uFldContactRangeSensor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 smtClean="0"/>
              <a:t>uFldBeaconRangeSensor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uFldHazardSensor</a:t>
            </a:r>
          </a:p>
          <a:p>
            <a:pPr>
              <a:buFontTx/>
              <a:buChar char="•"/>
            </a:pPr>
            <a:r>
              <a:rPr lang="en-US" sz="1000" dirty="0" smtClean="0"/>
              <a:t> uFldHazardMetric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uFldCollisionDetect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uFldPathCheck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uFldNodeComms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uFldNodeBroker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uFldShoreBroker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uFldScope</a:t>
            </a:r>
            <a:endParaRPr lang="en-US" sz="1000" dirty="0"/>
          </a:p>
        </p:txBody>
      </p:sp>
      <p:sp>
        <p:nvSpPr>
          <p:cNvPr id="30738" name="Text Box 106"/>
          <p:cNvSpPr txBox="1">
            <a:spLocks noChangeArrowheads="1"/>
          </p:cNvSpPr>
          <p:nvPr/>
        </p:nvSpPr>
        <p:spPr bwMode="auto">
          <a:xfrm>
            <a:off x="2069923" y="4028635"/>
            <a:ext cx="139294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pNodeReporter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uProcessWatch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 smtClean="0"/>
              <a:t> uSimCurrent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uLogViewHelm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uTermCommand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pBasicContactMgr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alogclip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aloggrep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alogscan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uLoadWatch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uFldWrapDetect</a:t>
            </a:r>
            <a:endParaRPr lang="en-US" sz="1000" dirty="0" smtClean="0"/>
          </a:p>
        </p:txBody>
      </p:sp>
      <p:sp>
        <p:nvSpPr>
          <p:cNvPr id="30739" name="Text Box 35"/>
          <p:cNvSpPr txBox="1">
            <a:spLocks noChangeArrowheads="1"/>
          </p:cNvSpPr>
          <p:nvPr/>
        </p:nvSpPr>
        <p:spPr bwMode="auto">
          <a:xfrm>
            <a:off x="2031268" y="3716423"/>
            <a:ext cx="3559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The </a:t>
            </a:r>
            <a:r>
              <a:rPr lang="en-US" sz="1200" dirty="0">
                <a:solidFill>
                  <a:srgbClr val="FF6600"/>
                </a:solidFill>
              </a:rPr>
              <a:t>moos-</a:t>
            </a:r>
            <a:r>
              <a:rPr lang="en-US" sz="1200" dirty="0" err="1">
                <a:solidFill>
                  <a:srgbClr val="FF6600"/>
                </a:solidFill>
              </a:rPr>
              <a:t>ivp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smtClean="0">
                <a:solidFill>
                  <a:srgbClr val="1F1F5D"/>
                </a:solidFill>
              </a:rPr>
              <a:t>tree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0740" name="Text Box 105"/>
          <p:cNvSpPr txBox="1">
            <a:spLocks noChangeArrowheads="1"/>
          </p:cNvSpPr>
          <p:nvPr/>
        </p:nvSpPr>
        <p:spPr bwMode="auto">
          <a:xfrm>
            <a:off x="347461" y="3980390"/>
            <a:ext cx="122733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/>
              <a:t> MOOSDB</a:t>
            </a:r>
          </a:p>
          <a:p>
            <a:pPr>
              <a:buFontTx/>
              <a:buChar char="•"/>
            </a:pPr>
            <a:r>
              <a:rPr lang="en-US" sz="1000" dirty="0"/>
              <a:t> pLogger</a:t>
            </a:r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iRemote</a:t>
            </a:r>
          </a:p>
          <a:p>
            <a:pPr>
              <a:buFontTx/>
              <a:buChar char="•"/>
            </a:pPr>
            <a:r>
              <a:rPr lang="en-US" sz="1000" dirty="0" smtClean="0"/>
              <a:t> pScheduler</a:t>
            </a:r>
          </a:p>
          <a:p>
            <a:pPr>
              <a:buFontTx/>
              <a:buChar char="•"/>
            </a:pPr>
            <a:r>
              <a:rPr lang="en-US" sz="1000" dirty="0" smtClean="0"/>
              <a:t> pShare</a:t>
            </a:r>
          </a:p>
          <a:p>
            <a:pPr>
              <a:buFontTx/>
              <a:buChar char="•"/>
            </a:pPr>
            <a:r>
              <a:rPr lang="en-US" sz="1000" dirty="0" smtClean="0"/>
              <a:t> pMOOSBridge</a:t>
            </a:r>
          </a:p>
          <a:p>
            <a:pPr>
              <a:buFontTx/>
              <a:buChar char="•"/>
            </a:pPr>
            <a:r>
              <a:rPr lang="en-US" sz="1000" dirty="0" smtClean="0"/>
              <a:t> umm</a:t>
            </a:r>
          </a:p>
          <a:p>
            <a:pPr>
              <a:buFontTx/>
              <a:buChar char="•"/>
            </a:pPr>
            <a:r>
              <a:rPr lang="en-US" sz="1000" dirty="0" smtClean="0"/>
              <a:t> uMS</a:t>
            </a:r>
          </a:p>
          <a:p>
            <a:pPr>
              <a:buFontTx/>
              <a:buChar char="•"/>
            </a:pPr>
            <a:r>
              <a:rPr lang="en-US" sz="1000" dirty="0" smtClean="0"/>
              <a:t> iMatlab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pAntler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uPlayback</a:t>
            </a:r>
            <a:endParaRPr lang="en-US" sz="1000" dirty="0"/>
          </a:p>
        </p:txBody>
      </p:sp>
      <p:sp>
        <p:nvSpPr>
          <p:cNvPr id="30742" name="Text Box 106"/>
          <p:cNvSpPr txBox="1">
            <a:spLocks noChangeArrowheads="1"/>
          </p:cNvSpPr>
          <p:nvPr/>
        </p:nvSpPr>
        <p:spPr bwMode="auto">
          <a:xfrm>
            <a:off x="3263071" y="4023872"/>
            <a:ext cx="104920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/>
              <a:t>uXMS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uFunctionVis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/>
              <a:t>uTimerScript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pHostInfo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geoview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nsplug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alogrm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aloghelm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alogview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alogiter</a:t>
            </a:r>
            <a:r>
              <a:rPr lang="en-US" sz="1000" dirty="0" smtClean="0"/>
              <a:t> 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iSay</a:t>
            </a:r>
            <a:endParaRPr lang="en-US" sz="1000" dirty="0"/>
          </a:p>
        </p:txBody>
      </p:sp>
      <p:sp>
        <p:nvSpPr>
          <p:cNvPr id="30744" name="AutoShape 111"/>
          <p:cNvSpPr>
            <a:spLocks noChangeArrowheads="1"/>
          </p:cNvSpPr>
          <p:nvPr/>
        </p:nvSpPr>
        <p:spPr bwMode="auto">
          <a:xfrm>
            <a:off x="153230" y="113565"/>
            <a:ext cx="314325" cy="185737"/>
          </a:xfrm>
          <a:prstGeom prst="roundRect">
            <a:avLst>
              <a:gd name="adj" fmla="val 10685"/>
            </a:avLst>
          </a:prstGeom>
          <a:solidFill>
            <a:srgbClr val="068F0C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6" name="AutoShape 111"/>
          <p:cNvSpPr>
            <a:spLocks noChangeArrowheads="1"/>
          </p:cNvSpPr>
          <p:nvPr/>
        </p:nvSpPr>
        <p:spPr bwMode="auto">
          <a:xfrm>
            <a:off x="151643" y="381852"/>
            <a:ext cx="315912" cy="184150"/>
          </a:xfrm>
          <a:prstGeom prst="roundRect">
            <a:avLst>
              <a:gd name="adj" fmla="val 10685"/>
            </a:avLst>
          </a:prstGeom>
          <a:solidFill>
            <a:srgbClr val="000090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7" name="Text Box 35"/>
          <p:cNvSpPr txBox="1">
            <a:spLocks noChangeArrowheads="1"/>
          </p:cNvSpPr>
          <p:nvPr/>
        </p:nvSpPr>
        <p:spPr bwMode="auto">
          <a:xfrm>
            <a:off x="462793" y="69115"/>
            <a:ext cx="2657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F1F5D"/>
                </a:solidFill>
              </a:rPr>
              <a:t>Unrestricted (public domain) </a:t>
            </a:r>
          </a:p>
        </p:txBody>
      </p:sp>
      <p:sp>
        <p:nvSpPr>
          <p:cNvPr id="30748" name="Text Box 35"/>
          <p:cNvSpPr txBox="1">
            <a:spLocks noChangeArrowheads="1"/>
          </p:cNvSpPr>
          <p:nvPr/>
        </p:nvSpPr>
        <p:spPr bwMode="auto">
          <a:xfrm>
            <a:off x="458030" y="332640"/>
            <a:ext cx="26558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Collaborations (user-to-user) </a:t>
            </a:r>
          </a:p>
        </p:txBody>
      </p:sp>
      <p:sp>
        <p:nvSpPr>
          <p:cNvPr id="107" name="Text Box 84"/>
          <p:cNvSpPr txBox="1">
            <a:spLocks noChangeArrowheads="1"/>
          </p:cNvSpPr>
          <p:nvPr/>
        </p:nvSpPr>
        <p:spPr bwMode="auto">
          <a:xfrm>
            <a:off x="3251036" y="40178"/>
            <a:ext cx="4308068" cy="71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80"/>
              </a:spcBef>
            </a:pPr>
            <a:r>
              <a:rPr lang="en-US" sz="1800" dirty="0" smtClean="0">
                <a:solidFill>
                  <a:srgbClr val="1F1F5D"/>
                </a:solidFill>
              </a:rPr>
              <a:t>List of Developed </a:t>
            </a:r>
            <a:r>
              <a:rPr lang="en-US" sz="1800" dirty="0">
                <a:solidFill>
                  <a:srgbClr val="1F1F5D"/>
                </a:solidFill>
              </a:rPr>
              <a:t>MOOS Modules </a:t>
            </a:r>
            <a:r>
              <a:rPr lang="en-US" sz="1800" dirty="0" smtClean="0">
                <a:solidFill>
                  <a:srgbClr val="1F1F5D"/>
                </a:solidFill>
              </a:rPr>
              <a:t> </a:t>
            </a:r>
          </a:p>
          <a:p>
            <a:pPr algn="ctr">
              <a:spcBef>
                <a:spcPts val="480"/>
              </a:spcBef>
            </a:pPr>
            <a:r>
              <a:rPr lang="en-US" sz="1800" dirty="0" smtClean="0">
                <a:solidFill>
                  <a:srgbClr val="1F1F5D"/>
                </a:solidFill>
              </a:rPr>
              <a:t>(152 </a:t>
            </a:r>
            <a:r>
              <a:rPr lang="en-US" sz="1800" dirty="0">
                <a:solidFill>
                  <a:srgbClr val="1F1F5D"/>
                </a:solidFill>
              </a:rPr>
              <a:t>Modules)</a:t>
            </a: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auto">
          <a:xfrm>
            <a:off x="5828477" y="4032340"/>
            <a:ext cx="123272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pHelmIvP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pMarinePID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uSimMarine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pMarineViewer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pEchoVar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 smtClean="0"/>
              <a:t>uLogView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uLogViewIPF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uHelmScope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uPokeDB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uMAC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uMACView</a:t>
            </a:r>
            <a:endParaRPr lang="en-US" sz="1000" dirty="0" smtClean="0"/>
          </a:p>
        </p:txBody>
      </p:sp>
      <p:pic>
        <p:nvPicPr>
          <p:cNvPr id="16" name="Picture 15" descr="nested_arch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6" y="1731452"/>
            <a:ext cx="4495800" cy="175048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211667" y="1566333"/>
            <a:ext cx="8686800" cy="4334931"/>
          </a:xfrm>
          <a:prstGeom prst="roundRect">
            <a:avLst>
              <a:gd name="adj" fmla="val 2202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AutoShape 111"/>
          <p:cNvSpPr>
            <a:spLocks noChangeArrowheads="1"/>
          </p:cNvSpPr>
          <p:nvPr/>
        </p:nvSpPr>
        <p:spPr bwMode="auto">
          <a:xfrm>
            <a:off x="7111803" y="3683001"/>
            <a:ext cx="1668129" cy="2142066"/>
          </a:xfrm>
          <a:prstGeom prst="roundRect">
            <a:avLst>
              <a:gd name="adj" fmla="val 6400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 Box 105"/>
          <p:cNvSpPr txBox="1">
            <a:spLocks noChangeArrowheads="1"/>
          </p:cNvSpPr>
          <p:nvPr/>
        </p:nvSpPr>
        <p:spPr bwMode="auto">
          <a:xfrm>
            <a:off x="7129264" y="3980390"/>
            <a:ext cx="1608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Your MOOS Apps</a:t>
            </a:r>
          </a:p>
          <a:p>
            <a:pPr>
              <a:buFontTx/>
              <a:buChar char="•"/>
            </a:pPr>
            <a:r>
              <a:rPr lang="en-US" sz="1000" dirty="0" smtClean="0"/>
              <a:t> Your Helm Behaviors</a:t>
            </a:r>
            <a:endParaRPr lang="en-US" sz="1000" dirty="0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7153602" y="3716423"/>
            <a:ext cx="161786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moos</a:t>
            </a:r>
            <a:r>
              <a:rPr lang="en-US" sz="1200" dirty="0">
                <a:solidFill>
                  <a:srgbClr val="FF6600"/>
                </a:solidFill>
              </a:rPr>
              <a:t>-</a:t>
            </a:r>
            <a:r>
              <a:rPr lang="en-US" sz="1200" dirty="0" err="1" smtClean="0">
                <a:solidFill>
                  <a:srgbClr val="FF6600"/>
                </a:solidFill>
              </a:rPr>
              <a:t>ivp</a:t>
            </a:r>
            <a:r>
              <a:rPr lang="en-US" sz="1200" dirty="0" smtClean="0">
                <a:solidFill>
                  <a:srgbClr val="FF6600"/>
                </a:solidFill>
              </a:rPr>
              <a:t>-extend </a:t>
            </a:r>
            <a:r>
              <a:rPr lang="en-US" sz="1200" dirty="0" smtClean="0">
                <a:solidFill>
                  <a:srgbClr val="1F1F5D"/>
                </a:solidFill>
              </a:rPr>
              <a:t>tree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286939" y="1701798"/>
            <a:ext cx="5621866" cy="1820364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6538" y="229446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Your Apps</a:t>
            </a:r>
          </a:p>
          <a:p>
            <a:r>
              <a:rPr lang="en-US" sz="1200" dirty="0" smtClean="0">
                <a:latin typeface="Chalkboard"/>
                <a:cs typeface="Chalkboard"/>
              </a:rPr>
              <a:t>Your Behaviors</a:t>
            </a:r>
            <a:endParaRPr lang="en-US" sz="1200" dirty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>
            <a:latin typeface="Chalkboard"/>
            <a:cs typeface="Chalkboard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24461</TotalTime>
  <Words>300</Words>
  <Application>Microsoft Macintosh PowerPoint</Application>
  <PresentationFormat>On-screen Show (4:3)</PresentationFormat>
  <Paragraphs>129</Paragraphs>
  <Slides>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 Presentation</vt:lpstr>
      <vt:lpstr>Slide 1</vt:lpstr>
      <vt:lpstr>Slide 2</vt:lpstr>
    </vt:vector>
  </TitlesOfParts>
  <Company>Benjamin Michael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COLREGS Navigation On Unmanned Marine Surface Craft_x0003__x0016__x0003__x0016_</dc:title>
  <cp:lastModifiedBy>Michael Benjamin</cp:lastModifiedBy>
  <cp:revision>604</cp:revision>
  <cp:lastPrinted>2011-10-19T13:42:50Z</cp:lastPrinted>
  <dcterms:created xsi:type="dcterms:W3CDTF">2014-02-11T23:04:40Z</dcterms:created>
  <dcterms:modified xsi:type="dcterms:W3CDTF">2014-02-11T23:16:32Z</dcterms:modified>
</cp:coreProperties>
</file>