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Default Extension="bin" ContentType="application/vnd.openxmlformats-officedocument.presentationml.printerSettings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798" r:id="rId1"/>
  </p:sldMasterIdLst>
  <p:sldIdLst>
    <p:sldId id="258" r:id="rId2"/>
    <p:sldId id="256" r:id="rId3"/>
  </p:sldIdLst>
  <p:sldSz cx="109728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C2C200"/>
    <a:srgbClr val="058917"/>
    <a:srgbClr val="04510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>
        <p:scale>
          <a:sx n="150" d="100"/>
          <a:sy n="150" d="100"/>
        </p:scale>
        <p:origin x="-24" y="-88"/>
      </p:cViewPr>
      <p:guideLst>
        <p:guide orient="horz" pos="2160"/>
        <p:guide pos="345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7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6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2130428"/>
            <a:ext cx="932688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45920" y="3886200"/>
            <a:ext cx="768096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5CE52-24C3-1D43-9E33-461A4744A0A5}" type="datetimeFigureOut">
              <a:rPr lang="en-US" smtClean="0"/>
              <a:pPr/>
              <a:t>11/30/09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5CE52-24C3-1D43-9E33-461A4744A0A5}" type="datetimeFigureOut">
              <a:rPr lang="en-US" smtClean="0"/>
              <a:pPr/>
              <a:t>11/30/09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23ED4-52A8-C649-A4A5-A56C2D07D1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776" y="4406903"/>
            <a:ext cx="932688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776" y="2906713"/>
            <a:ext cx="932688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5CE52-24C3-1D43-9E33-461A4744A0A5}" type="datetimeFigureOut">
              <a:rPr lang="en-US" smtClean="0"/>
              <a:pPr/>
              <a:t>11/30/09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23ED4-52A8-C649-A4A5-A56C2D07D1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8640" y="1600203"/>
            <a:ext cx="484632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7840" y="1600203"/>
            <a:ext cx="484632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5CE52-24C3-1D43-9E33-461A4744A0A5}" type="datetimeFigureOut">
              <a:rPr lang="en-US" smtClean="0"/>
              <a:pPr/>
              <a:t>11/30/09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23ED4-52A8-C649-A4A5-A56C2D07D1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" y="1535113"/>
            <a:ext cx="484822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" y="2174875"/>
            <a:ext cx="484822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74032" y="1535113"/>
            <a:ext cx="48501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74032" y="2174875"/>
            <a:ext cx="48501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5CE52-24C3-1D43-9E33-461A4744A0A5}" type="datetimeFigureOut">
              <a:rPr lang="en-US" smtClean="0"/>
              <a:pPr/>
              <a:t>11/30/09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23ED4-52A8-C649-A4A5-A56C2D07D1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5CE52-24C3-1D43-9E33-461A4744A0A5}" type="datetimeFigureOut">
              <a:rPr lang="en-US" smtClean="0"/>
              <a:pPr/>
              <a:t>11/30/09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23ED4-52A8-C649-A4A5-A56C2D07D1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5CE52-24C3-1D43-9E33-461A4744A0A5}" type="datetimeFigureOut">
              <a:rPr lang="en-US" smtClean="0"/>
              <a:pPr/>
              <a:t>11/30/09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23ED4-52A8-C649-A4A5-A56C2D07D1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73050"/>
            <a:ext cx="360997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0060" y="273053"/>
            <a:ext cx="61341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" y="1435103"/>
            <a:ext cx="360997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5CE52-24C3-1D43-9E33-461A4744A0A5}" type="datetimeFigureOut">
              <a:rPr lang="en-US" smtClean="0"/>
              <a:pPr/>
              <a:t>11/30/09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0746" y="4800600"/>
            <a:ext cx="658368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50746" y="612775"/>
            <a:ext cx="658368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50746" y="5367338"/>
            <a:ext cx="658368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5CE52-24C3-1D43-9E33-461A4744A0A5}" type="datetimeFigureOut">
              <a:rPr lang="en-US" smtClean="0"/>
              <a:pPr/>
              <a:t>11/30/09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23ED4-52A8-C649-A4A5-A56C2D07D1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5CE52-24C3-1D43-9E33-461A4744A0A5}" type="datetimeFigureOut">
              <a:rPr lang="en-US" smtClean="0"/>
              <a:pPr/>
              <a:t>11/30/09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23ED4-52A8-C649-A4A5-A56C2D07D1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55280" y="274641"/>
            <a:ext cx="246888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8640" y="274641"/>
            <a:ext cx="722376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5CE52-24C3-1D43-9E33-461A4744A0A5}" type="datetimeFigureOut">
              <a:rPr lang="en-US" smtClean="0"/>
              <a:pPr/>
              <a:t>11/30/09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23ED4-52A8-C649-A4A5-A56C2D07D1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8640" y="274638"/>
            <a:ext cx="987552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" y="1600203"/>
            <a:ext cx="987552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8640" y="6356353"/>
            <a:ext cx="25603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5CE52-24C3-1D43-9E33-461A4744A0A5}" type="datetimeFigureOut">
              <a:rPr lang="en-US" smtClean="0"/>
              <a:pPr/>
              <a:t>11/30/09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9040" y="6356353"/>
            <a:ext cx="3474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63840" y="6356353"/>
            <a:ext cx="25603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23ED4-52A8-C649-A4A5-A56C2D07D18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ounded Rectangle 68"/>
          <p:cNvSpPr/>
          <p:nvPr/>
        </p:nvSpPr>
        <p:spPr>
          <a:xfrm>
            <a:off x="6465426" y="1592085"/>
            <a:ext cx="4270109" cy="784310"/>
          </a:xfrm>
          <a:prstGeom prst="roundRect">
            <a:avLst/>
          </a:prstGeom>
          <a:solidFill>
            <a:schemeClr val="tx1">
              <a:lumMod val="65000"/>
              <a:lumOff val="35000"/>
              <a:alpha val="19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2833168" y="1614395"/>
            <a:ext cx="3383280" cy="2766312"/>
          </a:xfrm>
          <a:prstGeom prst="ellipse">
            <a:avLst/>
          </a:prstGeom>
          <a:solidFill>
            <a:srgbClr val="FFFF00">
              <a:alpha val="73000"/>
            </a:srgbClr>
          </a:solidFill>
          <a:ln w="50800">
            <a:solidFill>
              <a:srgbClr val="04510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Oval 56"/>
          <p:cNvSpPr/>
          <p:nvPr/>
        </p:nvSpPr>
        <p:spPr>
          <a:xfrm>
            <a:off x="3381808" y="2018507"/>
            <a:ext cx="2286000" cy="1905000"/>
          </a:xfrm>
          <a:prstGeom prst="ellipse">
            <a:avLst/>
          </a:prstGeom>
          <a:solidFill>
            <a:srgbClr val="058917">
              <a:alpha val="62000"/>
            </a:srgbClr>
          </a:solidFill>
          <a:ln w="50800">
            <a:solidFill>
              <a:srgbClr val="04510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Oval 57"/>
          <p:cNvSpPr/>
          <p:nvPr/>
        </p:nvSpPr>
        <p:spPr>
          <a:xfrm>
            <a:off x="3839008" y="2399507"/>
            <a:ext cx="1371600" cy="1143000"/>
          </a:xfrm>
          <a:prstGeom prst="ellipse">
            <a:avLst/>
          </a:prstGeom>
          <a:solidFill>
            <a:srgbClr val="04510F"/>
          </a:solidFill>
          <a:ln w="15875">
            <a:solidFill>
              <a:srgbClr val="04510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9" name="Straight Connector 58"/>
          <p:cNvCxnSpPr>
            <a:stCxn id="56" idx="0"/>
            <a:endCxn id="58" idx="0"/>
          </p:cNvCxnSpPr>
          <p:nvPr/>
        </p:nvCxnSpPr>
        <p:spPr>
          <a:xfrm rot="16200000" flipH="1">
            <a:off x="4132252" y="2006792"/>
            <a:ext cx="785112" cy="1906"/>
          </a:xfrm>
          <a:prstGeom prst="line">
            <a:avLst/>
          </a:prstGeom>
          <a:ln w="63500">
            <a:solidFill>
              <a:srgbClr val="04510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56" idx="6"/>
            <a:endCxn id="58" idx="6"/>
          </p:cNvCxnSpPr>
          <p:nvPr/>
        </p:nvCxnSpPr>
        <p:spPr>
          <a:xfrm flipH="1" flipV="1">
            <a:off x="5210608" y="2971007"/>
            <a:ext cx="1005840" cy="26544"/>
          </a:xfrm>
          <a:prstGeom prst="line">
            <a:avLst/>
          </a:prstGeom>
          <a:ln w="63500">
            <a:solidFill>
              <a:srgbClr val="04510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56" idx="7"/>
          </p:cNvCxnSpPr>
          <p:nvPr/>
        </p:nvCxnSpPr>
        <p:spPr>
          <a:xfrm rot="16200000" flipH="1" flipV="1">
            <a:off x="4940517" y="1923845"/>
            <a:ext cx="684794" cy="876128"/>
          </a:xfrm>
          <a:prstGeom prst="line">
            <a:avLst/>
          </a:prstGeom>
          <a:ln w="63500">
            <a:solidFill>
              <a:srgbClr val="04510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endCxn id="58" idx="2"/>
          </p:cNvCxnSpPr>
          <p:nvPr/>
        </p:nvCxnSpPr>
        <p:spPr>
          <a:xfrm>
            <a:off x="2833168" y="2971007"/>
            <a:ext cx="1005840" cy="1588"/>
          </a:xfrm>
          <a:prstGeom prst="line">
            <a:avLst/>
          </a:prstGeom>
          <a:ln w="63500">
            <a:solidFill>
              <a:srgbClr val="04510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56" idx="1"/>
            <a:endCxn id="58" idx="1"/>
          </p:cNvCxnSpPr>
          <p:nvPr/>
        </p:nvCxnSpPr>
        <p:spPr>
          <a:xfrm rot="16200000" flipH="1">
            <a:off x="3410565" y="1937587"/>
            <a:ext cx="547383" cy="711235"/>
          </a:xfrm>
          <a:prstGeom prst="line">
            <a:avLst/>
          </a:prstGeom>
          <a:ln w="63500">
            <a:solidFill>
              <a:srgbClr val="04510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>
            <a:stCxn id="56" idx="3"/>
            <a:endCxn id="58" idx="3"/>
          </p:cNvCxnSpPr>
          <p:nvPr/>
        </p:nvCxnSpPr>
        <p:spPr>
          <a:xfrm rot="5400000" flipH="1" flipV="1">
            <a:off x="3384021" y="3319739"/>
            <a:ext cx="600471" cy="711235"/>
          </a:xfrm>
          <a:prstGeom prst="line">
            <a:avLst/>
          </a:prstGeom>
          <a:ln w="63500">
            <a:solidFill>
              <a:srgbClr val="04510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>
            <a:stCxn id="56" idx="4"/>
            <a:endCxn id="58" idx="4"/>
          </p:cNvCxnSpPr>
          <p:nvPr/>
        </p:nvCxnSpPr>
        <p:spPr>
          <a:xfrm rot="5400000" flipH="1">
            <a:off x="4105708" y="3961448"/>
            <a:ext cx="838200" cy="1906"/>
          </a:xfrm>
          <a:prstGeom prst="line">
            <a:avLst/>
          </a:prstGeom>
          <a:ln w="63500">
            <a:solidFill>
              <a:srgbClr val="04510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56" idx="5"/>
            <a:endCxn id="58" idx="5"/>
          </p:cNvCxnSpPr>
          <p:nvPr/>
        </p:nvCxnSpPr>
        <p:spPr>
          <a:xfrm rot="5400000" flipH="1">
            <a:off x="5065125" y="3319739"/>
            <a:ext cx="600471" cy="711235"/>
          </a:xfrm>
          <a:prstGeom prst="line">
            <a:avLst/>
          </a:prstGeom>
          <a:ln w="63500">
            <a:solidFill>
              <a:srgbClr val="04510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0" y="3443195"/>
            <a:ext cx="1721420" cy="598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1400" dirty="0" smtClean="0"/>
              <a:t>Infrastructure for </a:t>
            </a:r>
          </a:p>
          <a:p>
            <a:pPr algn="ctr">
              <a:lnSpc>
                <a:spcPts val="2000"/>
              </a:lnSpc>
            </a:pPr>
            <a:r>
              <a:rPr lang="en-US" sz="1400" dirty="0" smtClean="0"/>
              <a:t>Module coordination</a:t>
            </a:r>
            <a:endParaRPr lang="en-US" sz="1400" dirty="0"/>
          </a:p>
        </p:txBody>
      </p:sp>
      <p:sp>
        <p:nvSpPr>
          <p:cNvPr id="36" name="TextBox 35"/>
          <p:cNvSpPr txBox="1"/>
          <p:nvPr/>
        </p:nvSpPr>
        <p:spPr>
          <a:xfrm>
            <a:off x="3834846" y="2795497"/>
            <a:ext cx="1146468" cy="491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460"/>
              </a:lnSpc>
            </a:pPr>
            <a:r>
              <a:rPr lang="en-US" dirty="0" smtClean="0">
                <a:solidFill>
                  <a:schemeClr val="bg1"/>
                </a:solidFill>
              </a:rPr>
              <a:t>MOOS-IvP</a:t>
            </a:r>
          </a:p>
          <a:p>
            <a:pPr algn="ctr">
              <a:lnSpc>
                <a:spcPts val="1460"/>
              </a:lnSpc>
            </a:pPr>
            <a:r>
              <a:rPr lang="en-US" dirty="0" smtClean="0">
                <a:solidFill>
                  <a:schemeClr val="bg1"/>
                </a:solidFill>
              </a:rPr>
              <a:t>Core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flipV="1">
            <a:off x="2065704" y="3100300"/>
            <a:ext cx="1956184" cy="645853"/>
          </a:xfrm>
          <a:prstGeom prst="line">
            <a:avLst/>
          </a:prstGeom>
          <a:ln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140126" y="1700229"/>
            <a:ext cx="1604651" cy="598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1400" dirty="0" smtClean="0"/>
              <a:t>Infrastructure for </a:t>
            </a:r>
          </a:p>
          <a:p>
            <a:pPr algn="ctr">
              <a:lnSpc>
                <a:spcPts val="2000"/>
              </a:lnSpc>
            </a:pPr>
            <a:r>
              <a:rPr lang="en-US" sz="1400" dirty="0" smtClean="0"/>
              <a:t>Module connection</a:t>
            </a:r>
            <a:endParaRPr lang="en-US" sz="1400" dirty="0"/>
          </a:p>
        </p:txBody>
      </p:sp>
      <p:cxnSp>
        <p:nvCxnSpPr>
          <p:cNvPr id="41" name="Straight Connector 40"/>
          <p:cNvCxnSpPr>
            <a:stCxn id="70" idx="3"/>
          </p:cNvCxnSpPr>
          <p:nvPr/>
        </p:nvCxnSpPr>
        <p:spPr>
          <a:xfrm>
            <a:off x="2065706" y="2018507"/>
            <a:ext cx="1262934" cy="1588"/>
          </a:xfrm>
          <a:prstGeom prst="line">
            <a:avLst/>
          </a:prstGeom>
          <a:ln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6465425" y="1521461"/>
            <a:ext cx="3603746" cy="8549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1400" dirty="0" smtClean="0"/>
              <a:t>Basic capability modules.</a:t>
            </a:r>
          </a:p>
          <a:p>
            <a:pPr algn="ctr">
              <a:lnSpc>
                <a:spcPts val="2000"/>
              </a:lnSpc>
            </a:pPr>
            <a:r>
              <a:rPr lang="en-US" sz="1400" dirty="0" smtClean="0"/>
              <a:t>Fair game for replacing or improving.</a:t>
            </a:r>
          </a:p>
          <a:p>
            <a:pPr algn="ctr">
              <a:lnSpc>
                <a:spcPts val="2000"/>
              </a:lnSpc>
            </a:pPr>
            <a:r>
              <a:rPr lang="en-US" sz="1400" dirty="0" smtClean="0"/>
              <a:t>Publicly available along with the infrastructure.</a:t>
            </a:r>
            <a:endParaRPr lang="en-US" sz="1400" dirty="0"/>
          </a:p>
        </p:txBody>
      </p:sp>
      <p:sp>
        <p:nvSpPr>
          <p:cNvPr id="70" name="Rounded Rectangle 69"/>
          <p:cNvSpPr/>
          <p:nvPr/>
        </p:nvSpPr>
        <p:spPr>
          <a:xfrm>
            <a:off x="167134" y="1738331"/>
            <a:ext cx="1898570" cy="560352"/>
          </a:xfrm>
          <a:prstGeom prst="roundRect">
            <a:avLst/>
          </a:prstGeom>
          <a:solidFill>
            <a:schemeClr val="tx1">
              <a:lumMod val="65000"/>
              <a:lumOff val="35000"/>
              <a:alpha val="19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ounded Rectangle 70"/>
          <p:cNvSpPr/>
          <p:nvPr/>
        </p:nvSpPr>
        <p:spPr>
          <a:xfrm>
            <a:off x="54024" y="3494288"/>
            <a:ext cx="2011680" cy="560352"/>
          </a:xfrm>
          <a:prstGeom prst="roundRect">
            <a:avLst/>
          </a:prstGeom>
          <a:solidFill>
            <a:schemeClr val="tx1">
              <a:lumMod val="65000"/>
              <a:lumOff val="35000"/>
              <a:alpha val="19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2" name="Straight Connector 71"/>
          <p:cNvCxnSpPr>
            <a:stCxn id="69" idx="1"/>
          </p:cNvCxnSpPr>
          <p:nvPr/>
        </p:nvCxnSpPr>
        <p:spPr>
          <a:xfrm rot="10800000" flipV="1">
            <a:off x="4844853" y="1984242"/>
            <a:ext cx="1620575" cy="314443"/>
          </a:xfrm>
          <a:prstGeom prst="line">
            <a:avLst/>
          </a:prstGeom>
          <a:ln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 rot="10800000" flipV="1">
            <a:off x="5303523" y="2147797"/>
            <a:ext cx="1161902" cy="533399"/>
          </a:xfrm>
          <a:prstGeom prst="line">
            <a:avLst/>
          </a:prstGeom>
          <a:ln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Rounded Rectangle 80"/>
          <p:cNvSpPr/>
          <p:nvPr/>
        </p:nvSpPr>
        <p:spPr>
          <a:xfrm>
            <a:off x="7142854" y="3519393"/>
            <a:ext cx="3098428" cy="609602"/>
          </a:xfrm>
          <a:prstGeom prst="roundRect">
            <a:avLst/>
          </a:prstGeom>
          <a:solidFill>
            <a:schemeClr val="tx1">
              <a:lumMod val="65000"/>
              <a:lumOff val="35000"/>
              <a:alpha val="19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TextBox 86"/>
          <p:cNvSpPr txBox="1"/>
          <p:nvPr/>
        </p:nvSpPr>
        <p:spPr>
          <a:xfrm>
            <a:off x="7152629" y="3519395"/>
            <a:ext cx="3057066" cy="598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1400" dirty="0" smtClean="0"/>
              <a:t>Additional capability modules.</a:t>
            </a:r>
          </a:p>
          <a:p>
            <a:pPr algn="ctr">
              <a:lnSpc>
                <a:spcPts val="2000"/>
              </a:lnSpc>
            </a:pPr>
            <a:r>
              <a:rPr lang="en-US" sz="1400" i="1" dirty="0" smtClean="0"/>
              <a:t>Non-public, perhaps proprietary</a:t>
            </a:r>
          </a:p>
        </p:txBody>
      </p:sp>
      <p:cxnSp>
        <p:nvCxnSpPr>
          <p:cNvPr id="90" name="Straight Connector 89"/>
          <p:cNvCxnSpPr/>
          <p:nvPr/>
        </p:nvCxnSpPr>
        <p:spPr>
          <a:xfrm rot="10800000">
            <a:off x="5689591" y="3595595"/>
            <a:ext cx="1453265" cy="152400"/>
          </a:xfrm>
          <a:prstGeom prst="line">
            <a:avLst/>
          </a:prstGeom>
          <a:ln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 rot="10800000" flipV="1">
            <a:off x="5009744" y="4052797"/>
            <a:ext cx="2142889" cy="1845"/>
          </a:xfrm>
          <a:prstGeom prst="line">
            <a:avLst/>
          </a:prstGeom>
          <a:ln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ounded Rectangle 85"/>
          <p:cNvSpPr/>
          <p:nvPr/>
        </p:nvSpPr>
        <p:spPr>
          <a:xfrm>
            <a:off x="4297622" y="3657600"/>
            <a:ext cx="726889" cy="303872"/>
          </a:xfrm>
          <a:prstGeom prst="roundRect">
            <a:avLst/>
          </a:prstGeom>
          <a:solidFill>
            <a:schemeClr val="tx1">
              <a:lumMod val="65000"/>
              <a:lumOff val="35000"/>
              <a:alpha val="19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ounded Rectangle 68"/>
          <p:cNvSpPr/>
          <p:nvPr/>
        </p:nvSpPr>
        <p:spPr>
          <a:xfrm>
            <a:off x="4836545" y="1219198"/>
            <a:ext cx="4270109" cy="784310"/>
          </a:xfrm>
          <a:prstGeom prst="roundRect">
            <a:avLst/>
          </a:prstGeom>
          <a:solidFill>
            <a:schemeClr val="tx1">
              <a:lumMod val="65000"/>
              <a:lumOff val="35000"/>
              <a:alpha val="19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822007" y="3555650"/>
            <a:ext cx="3383280" cy="2766312"/>
          </a:xfrm>
          <a:prstGeom prst="ellipse">
            <a:avLst/>
          </a:prstGeom>
          <a:solidFill>
            <a:srgbClr val="C2C200"/>
          </a:solidFill>
          <a:ln w="50800">
            <a:solidFill>
              <a:srgbClr val="04510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Oval 45"/>
          <p:cNvSpPr/>
          <p:nvPr/>
        </p:nvSpPr>
        <p:spPr>
          <a:xfrm>
            <a:off x="1370647" y="3959762"/>
            <a:ext cx="2286000" cy="1905000"/>
          </a:xfrm>
          <a:prstGeom prst="ellipse">
            <a:avLst/>
          </a:prstGeom>
          <a:solidFill>
            <a:srgbClr val="058917"/>
          </a:solidFill>
          <a:ln w="50800">
            <a:solidFill>
              <a:srgbClr val="04510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Oval 46"/>
          <p:cNvSpPr/>
          <p:nvPr/>
        </p:nvSpPr>
        <p:spPr>
          <a:xfrm>
            <a:off x="1827847" y="4340762"/>
            <a:ext cx="1371600" cy="1143000"/>
          </a:xfrm>
          <a:prstGeom prst="ellipse">
            <a:avLst/>
          </a:prstGeom>
          <a:solidFill>
            <a:srgbClr val="04510F"/>
          </a:solidFill>
          <a:ln w="15875">
            <a:solidFill>
              <a:srgbClr val="04510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8" name="Straight Connector 47"/>
          <p:cNvCxnSpPr>
            <a:stCxn id="45" idx="0"/>
            <a:endCxn id="47" idx="0"/>
          </p:cNvCxnSpPr>
          <p:nvPr/>
        </p:nvCxnSpPr>
        <p:spPr>
          <a:xfrm rot="16200000" flipH="1">
            <a:off x="2121091" y="3948047"/>
            <a:ext cx="785112" cy="1906"/>
          </a:xfrm>
          <a:prstGeom prst="line">
            <a:avLst/>
          </a:prstGeom>
          <a:ln w="63500">
            <a:solidFill>
              <a:srgbClr val="04510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45" idx="6"/>
            <a:endCxn id="47" idx="6"/>
          </p:cNvCxnSpPr>
          <p:nvPr/>
        </p:nvCxnSpPr>
        <p:spPr>
          <a:xfrm flipH="1" flipV="1">
            <a:off x="3199447" y="4912262"/>
            <a:ext cx="1005840" cy="26544"/>
          </a:xfrm>
          <a:prstGeom prst="line">
            <a:avLst/>
          </a:prstGeom>
          <a:ln w="63500">
            <a:solidFill>
              <a:srgbClr val="04510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45" idx="7"/>
          </p:cNvCxnSpPr>
          <p:nvPr/>
        </p:nvCxnSpPr>
        <p:spPr>
          <a:xfrm rot="16200000" flipH="1" flipV="1">
            <a:off x="2929356" y="3865101"/>
            <a:ext cx="684794" cy="876128"/>
          </a:xfrm>
          <a:prstGeom prst="line">
            <a:avLst/>
          </a:prstGeom>
          <a:ln w="63500">
            <a:solidFill>
              <a:srgbClr val="04510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endCxn id="47" idx="2"/>
          </p:cNvCxnSpPr>
          <p:nvPr/>
        </p:nvCxnSpPr>
        <p:spPr>
          <a:xfrm>
            <a:off x="822007" y="4912262"/>
            <a:ext cx="1005840" cy="1588"/>
          </a:xfrm>
          <a:prstGeom prst="line">
            <a:avLst/>
          </a:prstGeom>
          <a:ln w="63500">
            <a:solidFill>
              <a:srgbClr val="04510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45" idx="1"/>
            <a:endCxn id="47" idx="1"/>
          </p:cNvCxnSpPr>
          <p:nvPr/>
        </p:nvCxnSpPr>
        <p:spPr>
          <a:xfrm rot="16200000" flipH="1">
            <a:off x="1399405" y="3878842"/>
            <a:ext cx="547383" cy="711235"/>
          </a:xfrm>
          <a:prstGeom prst="line">
            <a:avLst/>
          </a:prstGeom>
          <a:ln w="63500">
            <a:solidFill>
              <a:srgbClr val="04510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>
            <a:stCxn id="45" idx="3"/>
            <a:endCxn id="47" idx="3"/>
          </p:cNvCxnSpPr>
          <p:nvPr/>
        </p:nvCxnSpPr>
        <p:spPr>
          <a:xfrm rot="5400000" flipH="1" flipV="1">
            <a:off x="1372861" y="5260994"/>
            <a:ext cx="600471" cy="711235"/>
          </a:xfrm>
          <a:prstGeom prst="line">
            <a:avLst/>
          </a:prstGeom>
          <a:ln w="63500">
            <a:solidFill>
              <a:srgbClr val="04510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45" idx="4"/>
            <a:endCxn id="47" idx="4"/>
          </p:cNvCxnSpPr>
          <p:nvPr/>
        </p:nvCxnSpPr>
        <p:spPr>
          <a:xfrm rot="5400000" flipH="1">
            <a:off x="2094547" y="5902703"/>
            <a:ext cx="838200" cy="1906"/>
          </a:xfrm>
          <a:prstGeom prst="line">
            <a:avLst/>
          </a:prstGeom>
          <a:ln w="63500">
            <a:solidFill>
              <a:srgbClr val="04510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stCxn id="45" idx="5"/>
            <a:endCxn id="47" idx="5"/>
          </p:cNvCxnSpPr>
          <p:nvPr/>
        </p:nvCxnSpPr>
        <p:spPr>
          <a:xfrm rot="5400000" flipH="1">
            <a:off x="3053965" y="5260994"/>
            <a:ext cx="600471" cy="711235"/>
          </a:xfrm>
          <a:prstGeom prst="line">
            <a:avLst/>
          </a:prstGeom>
          <a:ln w="63500">
            <a:solidFill>
              <a:srgbClr val="04510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Oval 55"/>
          <p:cNvSpPr/>
          <p:nvPr/>
        </p:nvSpPr>
        <p:spPr>
          <a:xfrm>
            <a:off x="822960" y="266698"/>
            <a:ext cx="3383280" cy="2766312"/>
          </a:xfrm>
          <a:prstGeom prst="ellipse">
            <a:avLst/>
          </a:prstGeom>
          <a:solidFill>
            <a:schemeClr val="bg1">
              <a:lumMod val="85000"/>
            </a:schemeClr>
          </a:solidFill>
          <a:ln w="50800">
            <a:solidFill>
              <a:srgbClr val="04510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Oval 56"/>
          <p:cNvSpPr/>
          <p:nvPr/>
        </p:nvSpPr>
        <p:spPr>
          <a:xfrm>
            <a:off x="1371600" y="670810"/>
            <a:ext cx="2286000" cy="1905000"/>
          </a:xfrm>
          <a:prstGeom prst="ellipse">
            <a:avLst/>
          </a:prstGeom>
          <a:solidFill>
            <a:srgbClr val="058917"/>
          </a:solidFill>
          <a:ln w="50800">
            <a:solidFill>
              <a:srgbClr val="04510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Oval 57"/>
          <p:cNvSpPr/>
          <p:nvPr/>
        </p:nvSpPr>
        <p:spPr>
          <a:xfrm>
            <a:off x="1828800" y="1051810"/>
            <a:ext cx="1371600" cy="1143000"/>
          </a:xfrm>
          <a:prstGeom prst="ellipse">
            <a:avLst/>
          </a:prstGeom>
          <a:solidFill>
            <a:srgbClr val="04510F"/>
          </a:solidFill>
          <a:ln w="15875">
            <a:solidFill>
              <a:srgbClr val="04510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9" name="Straight Connector 58"/>
          <p:cNvCxnSpPr>
            <a:stCxn id="56" idx="0"/>
            <a:endCxn id="58" idx="0"/>
          </p:cNvCxnSpPr>
          <p:nvPr/>
        </p:nvCxnSpPr>
        <p:spPr>
          <a:xfrm rot="16200000" flipH="1">
            <a:off x="2122044" y="659095"/>
            <a:ext cx="785112" cy="1906"/>
          </a:xfrm>
          <a:prstGeom prst="line">
            <a:avLst/>
          </a:prstGeom>
          <a:ln w="63500">
            <a:solidFill>
              <a:srgbClr val="04510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56" idx="6"/>
            <a:endCxn id="58" idx="6"/>
          </p:cNvCxnSpPr>
          <p:nvPr/>
        </p:nvCxnSpPr>
        <p:spPr>
          <a:xfrm flipH="1" flipV="1">
            <a:off x="3200400" y="1623310"/>
            <a:ext cx="1005840" cy="26544"/>
          </a:xfrm>
          <a:prstGeom prst="line">
            <a:avLst/>
          </a:prstGeom>
          <a:ln w="63500">
            <a:solidFill>
              <a:srgbClr val="04510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56" idx="7"/>
          </p:cNvCxnSpPr>
          <p:nvPr/>
        </p:nvCxnSpPr>
        <p:spPr>
          <a:xfrm rot="16200000" flipH="1" flipV="1">
            <a:off x="2930309" y="576148"/>
            <a:ext cx="684794" cy="876128"/>
          </a:xfrm>
          <a:prstGeom prst="line">
            <a:avLst/>
          </a:prstGeom>
          <a:ln w="63500">
            <a:solidFill>
              <a:srgbClr val="04510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endCxn id="58" idx="2"/>
          </p:cNvCxnSpPr>
          <p:nvPr/>
        </p:nvCxnSpPr>
        <p:spPr>
          <a:xfrm>
            <a:off x="822960" y="1623310"/>
            <a:ext cx="1005840" cy="1588"/>
          </a:xfrm>
          <a:prstGeom prst="line">
            <a:avLst/>
          </a:prstGeom>
          <a:ln w="63500">
            <a:solidFill>
              <a:srgbClr val="04510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56" idx="1"/>
            <a:endCxn id="58" idx="1"/>
          </p:cNvCxnSpPr>
          <p:nvPr/>
        </p:nvCxnSpPr>
        <p:spPr>
          <a:xfrm rot="16200000" flipH="1">
            <a:off x="1400358" y="589890"/>
            <a:ext cx="547383" cy="711235"/>
          </a:xfrm>
          <a:prstGeom prst="line">
            <a:avLst/>
          </a:prstGeom>
          <a:ln w="63500">
            <a:solidFill>
              <a:srgbClr val="04510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>
            <a:stCxn id="56" idx="3"/>
            <a:endCxn id="58" idx="3"/>
          </p:cNvCxnSpPr>
          <p:nvPr/>
        </p:nvCxnSpPr>
        <p:spPr>
          <a:xfrm rot="5400000" flipH="1" flipV="1">
            <a:off x="1373814" y="1972042"/>
            <a:ext cx="600471" cy="711235"/>
          </a:xfrm>
          <a:prstGeom prst="line">
            <a:avLst/>
          </a:prstGeom>
          <a:ln w="63500">
            <a:solidFill>
              <a:srgbClr val="04510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>
            <a:stCxn id="56" idx="4"/>
            <a:endCxn id="58" idx="4"/>
          </p:cNvCxnSpPr>
          <p:nvPr/>
        </p:nvCxnSpPr>
        <p:spPr>
          <a:xfrm rot="5400000" flipH="1">
            <a:off x="2095500" y="2613751"/>
            <a:ext cx="838200" cy="1906"/>
          </a:xfrm>
          <a:prstGeom prst="line">
            <a:avLst/>
          </a:prstGeom>
          <a:ln w="63500">
            <a:solidFill>
              <a:srgbClr val="04510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56" idx="5"/>
            <a:endCxn id="58" idx="5"/>
          </p:cNvCxnSpPr>
          <p:nvPr/>
        </p:nvCxnSpPr>
        <p:spPr>
          <a:xfrm rot="5400000" flipH="1">
            <a:off x="3054918" y="1972042"/>
            <a:ext cx="600471" cy="711235"/>
          </a:xfrm>
          <a:prstGeom prst="line">
            <a:avLst/>
          </a:prstGeom>
          <a:ln w="63500">
            <a:solidFill>
              <a:srgbClr val="04510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060776" y="2488849"/>
            <a:ext cx="1721420" cy="598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1400" dirty="0" smtClean="0"/>
              <a:t>Infrastructure for </a:t>
            </a:r>
          </a:p>
          <a:p>
            <a:pPr algn="ctr">
              <a:lnSpc>
                <a:spcPts val="2000"/>
              </a:lnSpc>
            </a:pPr>
            <a:r>
              <a:rPr lang="en-US" sz="1400" dirty="0" smtClean="0"/>
              <a:t>Module coordination</a:t>
            </a:r>
            <a:endParaRPr lang="en-US" sz="1400" dirty="0"/>
          </a:p>
        </p:txBody>
      </p:sp>
      <p:sp>
        <p:nvSpPr>
          <p:cNvPr id="36" name="TextBox 35"/>
          <p:cNvSpPr txBox="1"/>
          <p:nvPr/>
        </p:nvSpPr>
        <p:spPr>
          <a:xfrm>
            <a:off x="1824638" y="1447800"/>
            <a:ext cx="1146468" cy="491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460"/>
              </a:lnSpc>
            </a:pPr>
            <a:r>
              <a:rPr lang="en-US" dirty="0" smtClean="0">
                <a:solidFill>
                  <a:schemeClr val="bg1"/>
                </a:solidFill>
              </a:rPr>
              <a:t>MOOS-IvP</a:t>
            </a:r>
          </a:p>
          <a:p>
            <a:pPr algn="ctr">
              <a:lnSpc>
                <a:spcPts val="1460"/>
              </a:lnSpc>
            </a:pPr>
            <a:r>
              <a:rPr lang="en-US" dirty="0" smtClean="0">
                <a:solidFill>
                  <a:schemeClr val="bg1"/>
                </a:solidFill>
              </a:rPr>
              <a:t>Core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10800000">
            <a:off x="2834644" y="1828800"/>
            <a:ext cx="1371601" cy="799094"/>
          </a:xfrm>
          <a:prstGeom prst="line">
            <a:avLst/>
          </a:prstGeom>
          <a:ln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4270671" y="266698"/>
            <a:ext cx="1604651" cy="598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1400" dirty="0" smtClean="0"/>
              <a:t>Infrastructure for </a:t>
            </a:r>
          </a:p>
          <a:p>
            <a:pPr algn="ctr">
              <a:lnSpc>
                <a:spcPts val="2000"/>
              </a:lnSpc>
            </a:pPr>
            <a:r>
              <a:rPr lang="en-US" sz="1400" dirty="0" smtClean="0"/>
              <a:t>Module connection</a:t>
            </a:r>
            <a:endParaRPr lang="en-US" sz="1400" dirty="0"/>
          </a:p>
        </p:txBody>
      </p:sp>
      <p:cxnSp>
        <p:nvCxnSpPr>
          <p:cNvPr id="41" name="Straight Connector 40"/>
          <p:cNvCxnSpPr>
            <a:stCxn id="40" idx="1"/>
          </p:cNvCxnSpPr>
          <p:nvPr/>
        </p:nvCxnSpPr>
        <p:spPr>
          <a:xfrm rot="10800000" flipV="1">
            <a:off x="3657609" y="565924"/>
            <a:ext cx="613063" cy="105889"/>
          </a:xfrm>
          <a:prstGeom prst="line">
            <a:avLst/>
          </a:prstGeom>
          <a:ln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4836544" y="1148576"/>
            <a:ext cx="3603746" cy="8549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1400" dirty="0" smtClean="0"/>
              <a:t>Basic capability modules.</a:t>
            </a:r>
          </a:p>
          <a:p>
            <a:pPr algn="ctr">
              <a:lnSpc>
                <a:spcPts val="2000"/>
              </a:lnSpc>
            </a:pPr>
            <a:r>
              <a:rPr lang="en-US" sz="1400" dirty="0" smtClean="0"/>
              <a:t>Fair game for replacing or improving.</a:t>
            </a:r>
          </a:p>
          <a:p>
            <a:pPr algn="ctr">
              <a:lnSpc>
                <a:spcPts val="2000"/>
              </a:lnSpc>
            </a:pPr>
            <a:r>
              <a:rPr lang="en-US" sz="1400" dirty="0" smtClean="0"/>
              <a:t>Publicly available along with the infrastructure.</a:t>
            </a:r>
            <a:endParaRPr lang="en-US" sz="1400" dirty="0"/>
          </a:p>
        </p:txBody>
      </p:sp>
      <p:sp>
        <p:nvSpPr>
          <p:cNvPr id="70" name="Rounded Rectangle 69"/>
          <p:cNvSpPr/>
          <p:nvPr/>
        </p:nvSpPr>
        <p:spPr>
          <a:xfrm>
            <a:off x="4297680" y="304800"/>
            <a:ext cx="1898570" cy="560352"/>
          </a:xfrm>
          <a:prstGeom prst="roundRect">
            <a:avLst/>
          </a:prstGeom>
          <a:solidFill>
            <a:schemeClr val="tx1">
              <a:lumMod val="65000"/>
              <a:lumOff val="35000"/>
              <a:alpha val="19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ounded Rectangle 70"/>
          <p:cNvSpPr/>
          <p:nvPr/>
        </p:nvSpPr>
        <p:spPr>
          <a:xfrm>
            <a:off x="4114800" y="2563848"/>
            <a:ext cx="2011680" cy="560352"/>
          </a:xfrm>
          <a:prstGeom prst="roundRect">
            <a:avLst/>
          </a:prstGeom>
          <a:solidFill>
            <a:schemeClr val="tx1">
              <a:lumMod val="65000"/>
              <a:lumOff val="35000"/>
              <a:alpha val="19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2" name="Straight Connector 71"/>
          <p:cNvCxnSpPr/>
          <p:nvPr/>
        </p:nvCxnSpPr>
        <p:spPr>
          <a:xfrm rot="10800000">
            <a:off x="3383283" y="1295400"/>
            <a:ext cx="1453264" cy="152400"/>
          </a:xfrm>
          <a:prstGeom prst="line">
            <a:avLst/>
          </a:prstGeom>
          <a:ln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 rot="10800000" flipV="1">
            <a:off x="3383284" y="1752603"/>
            <a:ext cx="1453264" cy="76199"/>
          </a:xfrm>
          <a:prstGeom prst="line">
            <a:avLst/>
          </a:prstGeom>
          <a:ln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Rounded Rectangle 76"/>
          <p:cNvSpPr/>
          <p:nvPr/>
        </p:nvSpPr>
        <p:spPr>
          <a:xfrm>
            <a:off x="5385185" y="4571998"/>
            <a:ext cx="3098428" cy="609602"/>
          </a:xfrm>
          <a:prstGeom prst="roundRect">
            <a:avLst/>
          </a:prstGeom>
          <a:solidFill>
            <a:schemeClr val="tx1">
              <a:lumMod val="65000"/>
              <a:lumOff val="35000"/>
              <a:alpha val="19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2" name="Straight Connector 81"/>
          <p:cNvCxnSpPr>
            <a:stCxn id="67" idx="1"/>
          </p:cNvCxnSpPr>
          <p:nvPr/>
        </p:nvCxnSpPr>
        <p:spPr>
          <a:xfrm rot="10800000">
            <a:off x="2913677" y="5181600"/>
            <a:ext cx="1205755" cy="762464"/>
          </a:xfrm>
          <a:prstGeom prst="line">
            <a:avLst/>
          </a:prstGeom>
          <a:ln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4270609" y="3619498"/>
            <a:ext cx="624390" cy="34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1400" dirty="0" smtClean="0"/>
              <a:t>Public</a:t>
            </a:r>
          </a:p>
        </p:txBody>
      </p:sp>
      <p:cxnSp>
        <p:nvCxnSpPr>
          <p:cNvPr id="84" name="Straight Connector 83"/>
          <p:cNvCxnSpPr>
            <a:stCxn id="83" idx="1"/>
          </p:cNvCxnSpPr>
          <p:nvPr/>
        </p:nvCxnSpPr>
        <p:spPr>
          <a:xfrm rot="10800000" flipV="1">
            <a:off x="3657603" y="3790485"/>
            <a:ext cx="613006" cy="234128"/>
          </a:xfrm>
          <a:prstGeom prst="line">
            <a:avLst/>
          </a:prstGeom>
          <a:ln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5394962" y="4572000"/>
            <a:ext cx="2547555" cy="598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1400" dirty="0" smtClean="0"/>
              <a:t>Additional capability modules.</a:t>
            </a:r>
          </a:p>
          <a:p>
            <a:pPr algn="ctr">
              <a:lnSpc>
                <a:spcPts val="2000"/>
              </a:lnSpc>
            </a:pPr>
            <a:r>
              <a:rPr lang="en-US" sz="1400" i="1" dirty="0" smtClean="0"/>
              <a:t>Non-public, perhaps proprietary</a:t>
            </a:r>
          </a:p>
        </p:txBody>
      </p:sp>
      <p:cxnSp>
        <p:nvCxnSpPr>
          <p:cNvPr id="88" name="Straight Connector 87"/>
          <p:cNvCxnSpPr/>
          <p:nvPr/>
        </p:nvCxnSpPr>
        <p:spPr>
          <a:xfrm rot="10800000">
            <a:off x="3931923" y="4648200"/>
            <a:ext cx="1453264" cy="152400"/>
          </a:xfrm>
          <a:prstGeom prst="line">
            <a:avLst/>
          </a:prstGeom>
          <a:ln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 rot="10800000" flipV="1">
            <a:off x="3941698" y="5105403"/>
            <a:ext cx="1453264" cy="76199"/>
          </a:xfrm>
          <a:prstGeom prst="line">
            <a:avLst/>
          </a:prstGeom>
          <a:ln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Rounded Rectangle 66"/>
          <p:cNvSpPr/>
          <p:nvPr/>
        </p:nvSpPr>
        <p:spPr>
          <a:xfrm>
            <a:off x="4119433" y="5792128"/>
            <a:ext cx="818329" cy="303872"/>
          </a:xfrm>
          <a:prstGeom prst="roundRect">
            <a:avLst/>
          </a:prstGeom>
          <a:solidFill>
            <a:schemeClr val="tx1">
              <a:lumMod val="65000"/>
              <a:lumOff val="35000"/>
              <a:alpha val="19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TextBox 72"/>
          <p:cNvSpPr txBox="1"/>
          <p:nvPr/>
        </p:nvSpPr>
        <p:spPr>
          <a:xfrm>
            <a:off x="4188491" y="5754026"/>
            <a:ext cx="624390" cy="341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1400" dirty="0" smtClean="0"/>
              <a:t>Public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828800" y="4766640"/>
            <a:ext cx="1146468" cy="491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460"/>
              </a:lnSpc>
            </a:pPr>
            <a:r>
              <a:rPr lang="en-US" dirty="0" smtClean="0">
                <a:solidFill>
                  <a:schemeClr val="bg1"/>
                </a:solidFill>
              </a:rPr>
              <a:t>MOOS-IvP</a:t>
            </a:r>
          </a:p>
          <a:p>
            <a:pPr algn="ctr">
              <a:lnSpc>
                <a:spcPts val="1460"/>
              </a:lnSpc>
            </a:pPr>
            <a:r>
              <a:rPr lang="en-US" dirty="0" smtClean="0">
                <a:solidFill>
                  <a:schemeClr val="bg1"/>
                </a:solidFill>
              </a:rPr>
              <a:t>Core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78" name="Straight Connector 77"/>
          <p:cNvCxnSpPr/>
          <p:nvPr/>
        </p:nvCxnSpPr>
        <p:spPr>
          <a:xfrm rot="10800000" flipV="1">
            <a:off x="3204563" y="3942887"/>
            <a:ext cx="1157490" cy="629113"/>
          </a:xfrm>
          <a:prstGeom prst="line">
            <a:avLst/>
          </a:prstGeom>
          <a:ln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777</TotalTime>
  <Words>86</Words>
  <Application>Microsoft Macintosh PowerPoint</Application>
  <PresentationFormat>Custom</PresentationFormat>
  <Paragraphs>26</Paragraphs>
  <Slides>2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Company>MIT</Company>
  <LinksUpToDate>false</LinksUpToDate>
  <SharedDoc>false</SharedDoc>
  <HyperlinksChanged>false</HyperlinksChanged>
  <AppVersion>12.0258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Michael Benjamin</dc:creator>
  <cp:lastModifiedBy>Michael Benjamin</cp:lastModifiedBy>
  <cp:revision>18</cp:revision>
  <dcterms:created xsi:type="dcterms:W3CDTF">2009-11-30T19:51:59Z</dcterms:created>
  <dcterms:modified xsi:type="dcterms:W3CDTF">2009-11-30T19:53:20Z</dcterms:modified>
</cp:coreProperties>
</file>