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7" r:id="rId2"/>
    <p:sldId id="258" r:id="rId3"/>
    <p:sldId id="262" r:id="rId4"/>
    <p:sldId id="259" r:id="rId5"/>
    <p:sldId id="260" r:id="rId6"/>
    <p:sldId id="261" r:id="rId7"/>
  </p:sldIdLst>
  <p:sldSz cx="128016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31"/>
    <p:restoredTop sz="94692"/>
  </p:normalViewPr>
  <p:slideViewPr>
    <p:cSldViewPr snapToGrid="0" snapToObjects="1">
      <p:cViewPr varScale="1">
        <p:scale>
          <a:sx n="153" d="100"/>
          <a:sy n="153" d="100"/>
        </p:scale>
        <p:origin x="736" y="176"/>
      </p:cViewPr>
      <p:guideLst>
        <p:guide orient="horz" pos="2160"/>
        <p:guide pos="403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D7D81-C5F5-6E4D-BFDD-D8A81947DA41}" type="datetimeFigureOut">
              <a:rPr lang="en-US"/>
              <a:pPr/>
              <a:t>12/30/20</a:t>
            </a:fld>
            <a:endParaRPr lang="en-US"/>
          </a:p>
        </p:txBody>
      </p:sp>
      <p:sp>
        <p:nvSpPr>
          <p:cNvPr id="4" name="Slide Image Placeholder 3"/>
          <p:cNvSpPr>
            <a:spLocks noGrp="1" noRot="1" noChangeAspect="1"/>
          </p:cNvSpPr>
          <p:nvPr>
            <p:ph type="sldImg" idx="2"/>
          </p:nvPr>
        </p:nvSpPr>
        <p:spPr>
          <a:xfrm>
            <a:off x="228600" y="685800"/>
            <a:ext cx="64008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8515B9-6ED3-E14C-A6D5-51E3CCEDC64E}" type="slidenum">
              <a:rPr/>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2</a:t>
            </a:fld>
            <a:endParaRPr lang="en-US"/>
          </a:p>
        </p:txBody>
      </p:sp>
    </p:spTree>
    <p:extLst>
      <p:ext uri="{BB962C8B-B14F-4D97-AF65-F5344CB8AC3E}">
        <p14:creationId xmlns:p14="http://schemas.microsoft.com/office/powerpoint/2010/main" val="397853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3</a:t>
            </a:fld>
            <a:endParaRPr lang="en-US"/>
          </a:p>
        </p:txBody>
      </p:sp>
    </p:spTree>
    <p:extLst>
      <p:ext uri="{BB962C8B-B14F-4D97-AF65-F5344CB8AC3E}">
        <p14:creationId xmlns:p14="http://schemas.microsoft.com/office/powerpoint/2010/main" val="134616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4</a:t>
            </a:fld>
            <a:endParaRPr lang="en-US"/>
          </a:p>
        </p:txBody>
      </p:sp>
    </p:spTree>
    <p:extLst>
      <p:ext uri="{BB962C8B-B14F-4D97-AF65-F5344CB8AC3E}">
        <p14:creationId xmlns:p14="http://schemas.microsoft.com/office/powerpoint/2010/main" val="102283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5</a:t>
            </a:fld>
            <a:endParaRPr lang="en-US"/>
          </a:p>
        </p:txBody>
      </p:sp>
    </p:spTree>
    <p:extLst>
      <p:ext uri="{BB962C8B-B14F-4D97-AF65-F5344CB8AC3E}">
        <p14:creationId xmlns:p14="http://schemas.microsoft.com/office/powerpoint/2010/main" val="20392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8515B9-6ED3-E14C-A6D5-51E3CCEDC64E}" type="slidenum">
              <a:rPr/>
              <a:pPr/>
              <a:t>6</a:t>
            </a:fld>
            <a:endParaRPr lang="en-US"/>
          </a:p>
        </p:txBody>
      </p:sp>
    </p:spTree>
    <p:extLst>
      <p:ext uri="{BB962C8B-B14F-4D97-AF65-F5344CB8AC3E}">
        <p14:creationId xmlns:p14="http://schemas.microsoft.com/office/powerpoint/2010/main" val="1093000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130426"/>
            <a:ext cx="10881360" cy="1470025"/>
          </a:xfrm>
        </p:spPr>
        <p:txBody>
          <a:bodyPr/>
          <a:lstStyle/>
          <a:p>
            <a:r>
              <a:rPr lang="en-US"/>
              <a:t>Click to edit Master title style</a:t>
            </a:r>
          </a:p>
        </p:txBody>
      </p:sp>
      <p:sp>
        <p:nvSpPr>
          <p:cNvPr id="3" name="Subtitle 2"/>
          <p:cNvSpPr>
            <a:spLocks noGrp="1"/>
          </p:cNvSpPr>
          <p:nvPr>
            <p:ph type="subTitle" idx="1"/>
          </p:nvPr>
        </p:nvSpPr>
        <p:spPr>
          <a:xfrm>
            <a:off x="1920240" y="3886200"/>
            <a:ext cx="896112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260D8AE-338F-ED45-8396-5573BD87D5B7}" type="datetimeFigureOut">
              <a:rPr lang="en-US"/>
              <a:pPr/>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60D8AE-338F-ED45-8396-5573BD87D5B7}" type="datetimeFigureOut">
              <a:rPr lang="en-US"/>
              <a:pPr/>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994959" y="274639"/>
            <a:ext cx="403161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668" y="274639"/>
            <a:ext cx="118859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60D8AE-338F-ED45-8396-5573BD87D5B7}" type="datetimeFigureOut">
              <a:rPr lang="en-US"/>
              <a:pPr/>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60D8AE-338F-ED45-8396-5573BD87D5B7}" type="datetimeFigureOut">
              <a:rPr lang="en-US"/>
              <a:pPr/>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406901"/>
            <a:ext cx="1088136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1238" y="2906713"/>
            <a:ext cx="1088136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60D8AE-338F-ED45-8396-5573BD87D5B7}" type="datetimeFigureOut">
              <a:rPr lang="en-US"/>
              <a:pPr/>
              <a:t>12/30/20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669" y="1600201"/>
            <a:ext cx="795877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067800" y="1600201"/>
            <a:ext cx="79587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60D8AE-338F-ED45-8396-5573BD87D5B7}" type="datetimeFigureOut">
              <a:rPr lang="en-US"/>
              <a:pPr/>
              <a:t>12/30/20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0080" y="274638"/>
            <a:ext cx="1152144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535113"/>
            <a:ext cx="56562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0080" y="2174875"/>
            <a:ext cx="56562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6" y="1535113"/>
            <a:ext cx="565848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3036" y="2174875"/>
            <a:ext cx="5658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60D8AE-338F-ED45-8396-5573BD87D5B7}" type="datetimeFigureOut">
              <a:rPr lang="en-US"/>
              <a:pPr/>
              <a:t>12/30/20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60D8AE-338F-ED45-8396-5573BD87D5B7}" type="datetimeFigureOut">
              <a:rPr lang="en-US"/>
              <a:pPr/>
              <a:t>12/30/20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0D8AE-338F-ED45-8396-5573BD87D5B7}" type="datetimeFigureOut">
              <a:rPr lang="en-US"/>
              <a:pPr/>
              <a:t>12/30/20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273050"/>
            <a:ext cx="42116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05070" y="273051"/>
            <a:ext cx="71564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1" y="1435101"/>
            <a:ext cx="42116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60D8AE-338F-ED45-8396-5573BD87D5B7}" type="datetimeFigureOut">
              <a:rPr lang="en-US"/>
              <a:pPr/>
              <a:t>12/30/20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4800600"/>
            <a:ext cx="768096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09203" y="612775"/>
            <a:ext cx="76809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09203" y="5367338"/>
            <a:ext cx="7680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60D8AE-338F-ED45-8396-5573BD87D5B7}" type="datetimeFigureOut">
              <a:rPr lang="en-US"/>
              <a:pPr/>
              <a:t>12/30/20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E5EF7A-429D-7C47-A7F3-729A90948FAE}"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080" y="274638"/>
            <a:ext cx="1152144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40080" y="1600201"/>
            <a:ext cx="1152144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 y="6356351"/>
            <a:ext cx="29870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0D8AE-338F-ED45-8396-5573BD87D5B7}" type="datetimeFigureOut">
              <a:rPr lang="en-US"/>
              <a:pPr/>
              <a:t>12/30/20</a:t>
            </a:fld>
            <a:endParaRPr lang="en-US"/>
          </a:p>
        </p:txBody>
      </p:sp>
      <p:sp>
        <p:nvSpPr>
          <p:cNvPr id="5" name="Footer Placeholder 4"/>
          <p:cNvSpPr>
            <a:spLocks noGrp="1"/>
          </p:cNvSpPr>
          <p:nvPr>
            <p:ph type="ftr" sz="quarter" idx="3"/>
          </p:nvPr>
        </p:nvSpPr>
        <p:spPr>
          <a:xfrm>
            <a:off x="4373880" y="6356351"/>
            <a:ext cx="4053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74480" y="6356351"/>
            <a:ext cx="29870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5EF7A-429D-7C47-A7F3-729A90948FAE}"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Rounded Rectangle 167"/>
          <p:cNvSpPr/>
          <p:nvPr/>
        </p:nvSpPr>
        <p:spPr>
          <a:xfrm>
            <a:off x="8297384" y="3245874"/>
            <a:ext cx="742034" cy="378825"/>
          </a:xfrm>
          <a:prstGeom prst="roundRect">
            <a:avLst>
              <a:gd name="adj" fmla="val 8333"/>
            </a:avLst>
          </a:prstGeom>
          <a:solidFill>
            <a:schemeClr val="accent3">
              <a:lumMod val="40000"/>
              <a:lumOff val="60000"/>
              <a:alpha val="22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2455051" y="1153822"/>
            <a:ext cx="3942387" cy="2362234"/>
          </a:xfrm>
          <a:prstGeom prst="roundRect">
            <a:avLst>
              <a:gd name="adj" fmla="val 3901"/>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3832423" y="2041878"/>
            <a:ext cx="880577"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823542" y="2059640"/>
            <a:ext cx="916101" cy="307777"/>
          </a:xfrm>
          <a:prstGeom prst="rect">
            <a:avLst/>
          </a:prstGeom>
          <a:noFill/>
        </p:spPr>
        <p:txBody>
          <a:bodyPr wrap="none" rtlCol="0">
            <a:spAutoFit/>
          </a:bodyPr>
          <a:lstStyle/>
          <a:p>
            <a:r>
              <a:rPr lang="en-US" sz="1400" dirty="0">
                <a:latin typeface="Chalkboard"/>
                <a:cs typeface="Chalkboard"/>
              </a:rPr>
              <a:t>MOOSDB</a:t>
            </a:r>
          </a:p>
        </p:txBody>
      </p:sp>
      <p:sp>
        <p:nvSpPr>
          <p:cNvPr id="57" name="Rounded Rectangle 56"/>
          <p:cNvSpPr/>
          <p:nvPr/>
        </p:nvSpPr>
        <p:spPr>
          <a:xfrm>
            <a:off x="4850737" y="1352231"/>
            <a:ext cx="1397982"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4850737" y="1369993"/>
            <a:ext cx="1397982" cy="307777"/>
          </a:xfrm>
          <a:prstGeom prst="rect">
            <a:avLst/>
          </a:prstGeom>
          <a:noFill/>
        </p:spPr>
        <p:txBody>
          <a:bodyPr wrap="none" rtlCol="0">
            <a:spAutoFit/>
          </a:bodyPr>
          <a:lstStyle/>
          <a:p>
            <a:r>
              <a:rPr lang="en-US" sz="1400" dirty="0">
                <a:latin typeface="Chalkboard"/>
                <a:cs typeface="Chalkboard"/>
              </a:rPr>
              <a:t>pMarineViewer</a:t>
            </a:r>
          </a:p>
        </p:txBody>
      </p:sp>
      <p:cxnSp>
        <p:nvCxnSpPr>
          <p:cNvPr id="61" name="Straight Connector 60"/>
          <p:cNvCxnSpPr/>
          <p:nvPr/>
        </p:nvCxnSpPr>
        <p:spPr>
          <a:xfrm flipV="1">
            <a:off x="2652673" y="3942330"/>
            <a:ext cx="6858000" cy="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4271575" y="2977371"/>
            <a:ext cx="963000"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4361575" y="2995133"/>
            <a:ext cx="745288" cy="307777"/>
          </a:xfrm>
          <a:prstGeom prst="rect">
            <a:avLst/>
          </a:prstGeom>
          <a:noFill/>
        </p:spPr>
        <p:txBody>
          <a:bodyPr wrap="none" rtlCol="0">
            <a:spAutoFit/>
          </a:bodyPr>
          <a:lstStyle/>
          <a:p>
            <a:r>
              <a:rPr lang="en-US" sz="1400" dirty="0" err="1">
                <a:latin typeface="Chalkboard"/>
                <a:cs typeface="Chalkboard"/>
              </a:rPr>
              <a:t>pShare</a:t>
            </a:r>
            <a:endParaRPr lang="en-US" sz="1400" dirty="0">
              <a:latin typeface="Chalkboard"/>
              <a:cs typeface="Chalkboard"/>
            </a:endParaRPr>
          </a:p>
        </p:txBody>
      </p:sp>
      <p:cxnSp>
        <p:nvCxnSpPr>
          <p:cNvPr id="66" name="Straight Connector 65"/>
          <p:cNvCxnSpPr/>
          <p:nvPr/>
        </p:nvCxnSpPr>
        <p:spPr>
          <a:xfrm rot="10800000" flipV="1">
            <a:off x="4713002" y="1731056"/>
            <a:ext cx="579003" cy="310822"/>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5" idx="2"/>
            <a:endCxn id="63" idx="0"/>
          </p:cNvCxnSpPr>
          <p:nvPr/>
        </p:nvCxnSpPr>
        <p:spPr>
          <a:xfrm rot="16200000" flipH="1">
            <a:off x="4234559" y="2458855"/>
            <a:ext cx="556668" cy="48036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58" idx="3"/>
          </p:cNvCxnSpPr>
          <p:nvPr/>
        </p:nvCxnSpPr>
        <p:spPr>
          <a:xfrm>
            <a:off x="6248719" y="1523882"/>
            <a:ext cx="386397" cy="555032"/>
          </a:xfrm>
          <a:prstGeom prst="line">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58" idx="3"/>
          </p:cNvCxnSpPr>
          <p:nvPr/>
        </p:nvCxnSpPr>
        <p:spPr>
          <a:xfrm flipV="1">
            <a:off x="6248719" y="1387755"/>
            <a:ext cx="386397" cy="136127"/>
          </a:xfrm>
          <a:prstGeom prst="line">
            <a:avLst/>
          </a:prstGeom>
          <a:ln w="15875">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6" name="Rounded Rectangle 75"/>
          <p:cNvSpPr/>
          <p:nvPr/>
        </p:nvSpPr>
        <p:spPr>
          <a:xfrm>
            <a:off x="2506898" y="4411801"/>
            <a:ext cx="3423467" cy="1737360"/>
          </a:xfrm>
          <a:prstGeom prst="roundRect">
            <a:avLst>
              <a:gd name="adj" fmla="val 3901"/>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7" name="Rounded Rectangle 76"/>
          <p:cNvSpPr/>
          <p:nvPr/>
        </p:nvSpPr>
        <p:spPr>
          <a:xfrm>
            <a:off x="3820161" y="5104748"/>
            <a:ext cx="880577"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3811280" y="5122510"/>
            <a:ext cx="916101" cy="307777"/>
          </a:xfrm>
          <a:prstGeom prst="rect">
            <a:avLst/>
          </a:prstGeom>
          <a:noFill/>
        </p:spPr>
        <p:txBody>
          <a:bodyPr wrap="none" rtlCol="0">
            <a:spAutoFit/>
          </a:bodyPr>
          <a:lstStyle/>
          <a:p>
            <a:r>
              <a:rPr lang="en-US" sz="1400" dirty="0">
                <a:latin typeface="Chalkboard"/>
                <a:cs typeface="Chalkboard"/>
              </a:rPr>
              <a:t>MOOSDB</a:t>
            </a:r>
          </a:p>
        </p:txBody>
      </p:sp>
      <p:sp>
        <p:nvSpPr>
          <p:cNvPr id="79" name="Rounded Rectangle 78"/>
          <p:cNvSpPr/>
          <p:nvPr/>
        </p:nvSpPr>
        <p:spPr>
          <a:xfrm>
            <a:off x="4999603" y="5122510"/>
            <a:ext cx="840051" cy="307777"/>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5008484" y="5130192"/>
            <a:ext cx="831170" cy="276999"/>
          </a:xfrm>
          <a:prstGeom prst="rect">
            <a:avLst/>
          </a:prstGeom>
          <a:noFill/>
        </p:spPr>
        <p:txBody>
          <a:bodyPr wrap="none" rtlCol="0">
            <a:spAutoFit/>
          </a:bodyPr>
          <a:lstStyle/>
          <a:p>
            <a:r>
              <a:rPr lang="en-US" sz="1200" dirty="0">
                <a:latin typeface="Chalkboard"/>
                <a:cs typeface="Chalkboard"/>
              </a:rPr>
              <a:t>pHelmIvP</a:t>
            </a:r>
          </a:p>
        </p:txBody>
      </p:sp>
      <p:sp>
        <p:nvSpPr>
          <p:cNvPr id="82" name="Rounded Rectangle 81"/>
          <p:cNvSpPr/>
          <p:nvPr/>
        </p:nvSpPr>
        <p:spPr>
          <a:xfrm>
            <a:off x="2612345" y="5104458"/>
            <a:ext cx="905228" cy="310896"/>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83" name="TextBox 82"/>
          <p:cNvSpPr txBox="1"/>
          <p:nvPr/>
        </p:nvSpPr>
        <p:spPr>
          <a:xfrm>
            <a:off x="2612344" y="5102059"/>
            <a:ext cx="931167" cy="276999"/>
          </a:xfrm>
          <a:prstGeom prst="rect">
            <a:avLst/>
          </a:prstGeom>
          <a:noFill/>
        </p:spPr>
        <p:txBody>
          <a:bodyPr wrap="square" rtlCol="0">
            <a:spAutoFit/>
          </a:bodyPr>
          <a:lstStyle/>
          <a:p>
            <a:r>
              <a:rPr lang="en-US" sz="1200" dirty="0">
                <a:latin typeface="Chalkboard"/>
                <a:cs typeface="Chalkboard"/>
              </a:rPr>
              <a:t>OtherApps</a:t>
            </a:r>
          </a:p>
        </p:txBody>
      </p:sp>
      <p:sp>
        <p:nvSpPr>
          <p:cNvPr id="84" name="Rounded Rectangle 83"/>
          <p:cNvSpPr/>
          <p:nvPr/>
        </p:nvSpPr>
        <p:spPr>
          <a:xfrm>
            <a:off x="4218333" y="4517159"/>
            <a:ext cx="750928" cy="294761"/>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4258333" y="4524841"/>
            <a:ext cx="665199" cy="276999"/>
          </a:xfrm>
          <a:prstGeom prst="rect">
            <a:avLst/>
          </a:prstGeom>
          <a:noFill/>
        </p:spPr>
        <p:txBody>
          <a:bodyPr wrap="none" rtlCol="0">
            <a:spAutoFit/>
          </a:bodyPr>
          <a:lstStyle/>
          <a:p>
            <a:r>
              <a:rPr lang="en-US" sz="1200" dirty="0" err="1">
                <a:latin typeface="Chalkboard"/>
                <a:cs typeface="Chalkboard"/>
              </a:rPr>
              <a:t>pShare</a:t>
            </a:r>
            <a:endParaRPr lang="en-US" sz="1200" dirty="0">
              <a:latin typeface="Chalkboard"/>
              <a:cs typeface="Chalkboard"/>
            </a:endParaRPr>
          </a:p>
        </p:txBody>
      </p:sp>
      <p:cxnSp>
        <p:nvCxnSpPr>
          <p:cNvPr id="86" name="Straight Connector 85"/>
          <p:cNvCxnSpPr>
            <a:stCxn id="78" idx="1"/>
          </p:cNvCxnSpPr>
          <p:nvPr/>
        </p:nvCxnSpPr>
        <p:spPr>
          <a:xfrm rot="10800000">
            <a:off x="3518672" y="5276399"/>
            <a:ext cx="292608"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10800000">
            <a:off x="4700743" y="5295689"/>
            <a:ext cx="28845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flipH="1" flipV="1">
            <a:off x="4257648" y="4823174"/>
            <a:ext cx="290497" cy="272213"/>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89" name="Rounded Rectangle 88"/>
          <p:cNvSpPr/>
          <p:nvPr/>
        </p:nvSpPr>
        <p:spPr>
          <a:xfrm>
            <a:off x="2570513" y="1224207"/>
            <a:ext cx="1382619" cy="599349"/>
          </a:xfrm>
          <a:prstGeom prst="roundRect">
            <a:avLst>
              <a:gd name="adj" fmla="val 4100"/>
            </a:avLst>
          </a:prstGeom>
          <a:blipFill rotWithShape="1">
            <a:blip r:embed="rId3"/>
            <a:stretch>
              <a:fillRect/>
            </a:stretch>
          </a:blip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6045969" y="3523738"/>
            <a:ext cx="1713931" cy="430887"/>
          </a:xfrm>
          <a:prstGeom prst="rect">
            <a:avLst/>
          </a:prstGeom>
          <a:noFill/>
        </p:spPr>
        <p:txBody>
          <a:bodyPr wrap="none" rtlCol="0">
            <a:spAutoFit/>
          </a:bodyPr>
          <a:lstStyle/>
          <a:p>
            <a:r>
              <a:rPr lang="en-US" sz="1100" dirty="0">
                <a:latin typeface="Courier"/>
                <a:cs typeface="Courier"/>
              </a:rPr>
              <a:t>REALMCAST</a:t>
            </a:r>
          </a:p>
          <a:p>
            <a:r>
              <a:rPr lang="en-US" sz="1100" dirty="0">
                <a:latin typeface="Courier"/>
                <a:cs typeface="Courier"/>
              </a:rPr>
              <a:t>REALMCAST_CHANNELS</a:t>
            </a:r>
          </a:p>
        </p:txBody>
      </p:sp>
      <p:sp>
        <p:nvSpPr>
          <p:cNvPr id="95" name="TextBox 94"/>
          <p:cNvSpPr txBox="1"/>
          <p:nvPr/>
        </p:nvSpPr>
        <p:spPr>
          <a:xfrm>
            <a:off x="2362983" y="3651382"/>
            <a:ext cx="966931" cy="307777"/>
          </a:xfrm>
          <a:prstGeom prst="rect">
            <a:avLst/>
          </a:prstGeom>
          <a:noFill/>
        </p:spPr>
        <p:txBody>
          <a:bodyPr wrap="none" rtlCol="0">
            <a:spAutoFit/>
          </a:bodyPr>
          <a:lstStyle/>
          <a:p>
            <a:r>
              <a:rPr lang="en-US" sz="1400" dirty="0">
                <a:latin typeface="Chalkboard"/>
                <a:cs typeface="Chalkboard"/>
              </a:rPr>
              <a:t>Shoreside</a:t>
            </a:r>
          </a:p>
        </p:txBody>
      </p:sp>
      <p:sp>
        <p:nvSpPr>
          <p:cNvPr id="96" name="TextBox 95"/>
          <p:cNvSpPr txBox="1"/>
          <p:nvPr/>
        </p:nvSpPr>
        <p:spPr>
          <a:xfrm>
            <a:off x="2362983" y="3912629"/>
            <a:ext cx="828814" cy="307777"/>
          </a:xfrm>
          <a:prstGeom prst="rect">
            <a:avLst/>
          </a:prstGeom>
          <a:noFill/>
        </p:spPr>
        <p:txBody>
          <a:bodyPr wrap="none" rtlCol="0">
            <a:spAutoFit/>
          </a:bodyPr>
          <a:lstStyle/>
          <a:p>
            <a:r>
              <a:rPr lang="en-US" sz="1400" dirty="0">
                <a:latin typeface="Chalkboard"/>
                <a:cs typeface="Chalkboard"/>
              </a:rPr>
              <a:t>Vehicles</a:t>
            </a:r>
          </a:p>
        </p:txBody>
      </p:sp>
      <p:sp>
        <p:nvSpPr>
          <p:cNvPr id="97" name="Rounded Rectangle 96"/>
          <p:cNvSpPr/>
          <p:nvPr/>
        </p:nvSpPr>
        <p:spPr>
          <a:xfrm>
            <a:off x="2858593" y="5769637"/>
            <a:ext cx="1231865" cy="292608"/>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2876355" y="5768437"/>
            <a:ext cx="1289987" cy="276999"/>
          </a:xfrm>
          <a:prstGeom prst="rect">
            <a:avLst/>
          </a:prstGeom>
          <a:noFill/>
        </p:spPr>
        <p:txBody>
          <a:bodyPr wrap="square" rtlCol="0">
            <a:spAutoFit/>
          </a:bodyPr>
          <a:lstStyle/>
          <a:p>
            <a:r>
              <a:rPr lang="en-US" sz="1200" dirty="0">
                <a:latin typeface="Chalkboard"/>
                <a:cs typeface="Chalkboard"/>
              </a:rPr>
              <a:t>pNodeReporter</a:t>
            </a:r>
          </a:p>
        </p:txBody>
      </p:sp>
      <p:cxnSp>
        <p:nvCxnSpPr>
          <p:cNvPr id="99" name="Straight Connector 98"/>
          <p:cNvCxnSpPr>
            <a:endCxn id="97" idx="0"/>
          </p:cNvCxnSpPr>
          <p:nvPr/>
        </p:nvCxnSpPr>
        <p:spPr>
          <a:xfrm rot="10800000" flipV="1">
            <a:off x="3474526" y="5483573"/>
            <a:ext cx="615932" cy="286064"/>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04" name="Rounded Rectangle 103"/>
          <p:cNvSpPr/>
          <p:nvPr/>
        </p:nvSpPr>
        <p:spPr>
          <a:xfrm>
            <a:off x="2601963" y="2695103"/>
            <a:ext cx="1179315"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p:cNvSpPr txBox="1"/>
          <p:nvPr/>
        </p:nvSpPr>
        <p:spPr>
          <a:xfrm>
            <a:off x="2635970" y="2712865"/>
            <a:ext cx="1111118" cy="307777"/>
          </a:xfrm>
          <a:prstGeom prst="rect">
            <a:avLst/>
          </a:prstGeom>
          <a:noFill/>
        </p:spPr>
        <p:txBody>
          <a:bodyPr wrap="none" rtlCol="0">
            <a:spAutoFit/>
          </a:bodyPr>
          <a:lstStyle/>
          <a:p>
            <a:r>
              <a:rPr lang="en-US" sz="1400" dirty="0">
                <a:latin typeface="Chalkboard"/>
                <a:cs typeface="Chalkboard"/>
              </a:rPr>
              <a:t>Other Apps</a:t>
            </a:r>
          </a:p>
        </p:txBody>
      </p:sp>
      <p:cxnSp>
        <p:nvCxnSpPr>
          <p:cNvPr id="106" name="Straight Connector 105"/>
          <p:cNvCxnSpPr/>
          <p:nvPr/>
        </p:nvCxnSpPr>
        <p:spPr>
          <a:xfrm rot="5400000" flipH="1" flipV="1">
            <a:off x="3598971" y="2460981"/>
            <a:ext cx="290998" cy="177246"/>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37" name="Rounded Rectangle 136"/>
          <p:cNvSpPr/>
          <p:nvPr/>
        </p:nvSpPr>
        <p:spPr>
          <a:xfrm>
            <a:off x="6312452" y="4413912"/>
            <a:ext cx="3423467" cy="1737360"/>
          </a:xfrm>
          <a:prstGeom prst="roundRect">
            <a:avLst>
              <a:gd name="adj" fmla="val 3901"/>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38" name="Rounded Rectangle 137"/>
          <p:cNvSpPr/>
          <p:nvPr/>
        </p:nvSpPr>
        <p:spPr>
          <a:xfrm>
            <a:off x="7625715" y="5106859"/>
            <a:ext cx="880577" cy="378825"/>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TextBox 138"/>
          <p:cNvSpPr txBox="1"/>
          <p:nvPr/>
        </p:nvSpPr>
        <p:spPr>
          <a:xfrm>
            <a:off x="7616834" y="5124621"/>
            <a:ext cx="916101" cy="307777"/>
          </a:xfrm>
          <a:prstGeom prst="rect">
            <a:avLst/>
          </a:prstGeom>
          <a:noFill/>
        </p:spPr>
        <p:txBody>
          <a:bodyPr wrap="none" rtlCol="0">
            <a:spAutoFit/>
          </a:bodyPr>
          <a:lstStyle/>
          <a:p>
            <a:r>
              <a:rPr lang="en-US" sz="1400" dirty="0">
                <a:latin typeface="Chalkboard"/>
                <a:cs typeface="Chalkboard"/>
              </a:rPr>
              <a:t>MOOSDB</a:t>
            </a:r>
          </a:p>
        </p:txBody>
      </p:sp>
      <p:sp>
        <p:nvSpPr>
          <p:cNvPr id="140" name="Rounded Rectangle 139"/>
          <p:cNvSpPr/>
          <p:nvPr/>
        </p:nvSpPr>
        <p:spPr>
          <a:xfrm>
            <a:off x="8805157" y="5124621"/>
            <a:ext cx="840051" cy="307777"/>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TextBox 140"/>
          <p:cNvSpPr txBox="1"/>
          <p:nvPr/>
        </p:nvSpPr>
        <p:spPr>
          <a:xfrm>
            <a:off x="8814038" y="5132303"/>
            <a:ext cx="831170" cy="276999"/>
          </a:xfrm>
          <a:prstGeom prst="rect">
            <a:avLst/>
          </a:prstGeom>
          <a:noFill/>
        </p:spPr>
        <p:txBody>
          <a:bodyPr wrap="none" rtlCol="0">
            <a:spAutoFit/>
          </a:bodyPr>
          <a:lstStyle/>
          <a:p>
            <a:r>
              <a:rPr lang="en-US" sz="1200" dirty="0">
                <a:latin typeface="Chalkboard"/>
                <a:cs typeface="Chalkboard"/>
              </a:rPr>
              <a:t>pHelmIvP</a:t>
            </a:r>
          </a:p>
        </p:txBody>
      </p:sp>
      <p:sp>
        <p:nvSpPr>
          <p:cNvPr id="142" name="Rounded Rectangle 141"/>
          <p:cNvSpPr/>
          <p:nvPr/>
        </p:nvSpPr>
        <p:spPr>
          <a:xfrm>
            <a:off x="6417899" y="5106569"/>
            <a:ext cx="905228" cy="310896"/>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43" name="TextBox 142"/>
          <p:cNvSpPr txBox="1"/>
          <p:nvPr/>
        </p:nvSpPr>
        <p:spPr>
          <a:xfrm>
            <a:off x="6417898" y="5104170"/>
            <a:ext cx="931167" cy="276999"/>
          </a:xfrm>
          <a:prstGeom prst="rect">
            <a:avLst/>
          </a:prstGeom>
          <a:noFill/>
        </p:spPr>
        <p:txBody>
          <a:bodyPr wrap="square" rtlCol="0">
            <a:spAutoFit/>
          </a:bodyPr>
          <a:lstStyle/>
          <a:p>
            <a:r>
              <a:rPr lang="en-US" sz="1200" dirty="0">
                <a:latin typeface="Chalkboard"/>
                <a:cs typeface="Chalkboard"/>
              </a:rPr>
              <a:t>OtherApps</a:t>
            </a:r>
          </a:p>
        </p:txBody>
      </p:sp>
      <p:sp>
        <p:nvSpPr>
          <p:cNvPr id="144" name="Rounded Rectangle 143"/>
          <p:cNvSpPr/>
          <p:nvPr/>
        </p:nvSpPr>
        <p:spPr>
          <a:xfrm>
            <a:off x="7083696" y="4519270"/>
            <a:ext cx="665199" cy="294761"/>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p:cNvSpPr txBox="1"/>
          <p:nvPr/>
        </p:nvSpPr>
        <p:spPr>
          <a:xfrm>
            <a:off x="7083696" y="4526952"/>
            <a:ext cx="665199" cy="276999"/>
          </a:xfrm>
          <a:prstGeom prst="rect">
            <a:avLst/>
          </a:prstGeom>
          <a:noFill/>
        </p:spPr>
        <p:txBody>
          <a:bodyPr wrap="none" rtlCol="0">
            <a:spAutoFit/>
          </a:bodyPr>
          <a:lstStyle/>
          <a:p>
            <a:r>
              <a:rPr lang="en-US" sz="1200" dirty="0" err="1">
                <a:latin typeface="Chalkboard"/>
                <a:cs typeface="Chalkboard"/>
              </a:rPr>
              <a:t>pShare</a:t>
            </a:r>
            <a:endParaRPr lang="en-US" sz="1200" dirty="0">
              <a:latin typeface="Chalkboard"/>
              <a:cs typeface="Chalkboard"/>
            </a:endParaRPr>
          </a:p>
        </p:txBody>
      </p:sp>
      <p:cxnSp>
        <p:nvCxnSpPr>
          <p:cNvPr id="146" name="Straight Connector 145"/>
          <p:cNvCxnSpPr>
            <a:stCxn id="139" idx="1"/>
          </p:cNvCxnSpPr>
          <p:nvPr/>
        </p:nvCxnSpPr>
        <p:spPr>
          <a:xfrm rot="10800000">
            <a:off x="7324226" y="5278510"/>
            <a:ext cx="292608"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0800000">
            <a:off x="8506297" y="5297800"/>
            <a:ext cx="288457" cy="1"/>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0800000">
            <a:off x="7616834" y="4814031"/>
            <a:ext cx="455510" cy="292608"/>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49" name="Rounded Rectangle 148"/>
          <p:cNvSpPr/>
          <p:nvPr/>
        </p:nvSpPr>
        <p:spPr>
          <a:xfrm>
            <a:off x="6664147" y="5771748"/>
            <a:ext cx="1231865" cy="292608"/>
          </a:xfrm>
          <a:prstGeom prst="roundRect">
            <a:avLst>
              <a:gd name="adj" fmla="val 8333"/>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6681910" y="5770548"/>
            <a:ext cx="1400334" cy="276999"/>
          </a:xfrm>
          <a:prstGeom prst="rect">
            <a:avLst/>
          </a:prstGeom>
          <a:noFill/>
        </p:spPr>
        <p:txBody>
          <a:bodyPr wrap="square" rtlCol="0">
            <a:spAutoFit/>
          </a:bodyPr>
          <a:lstStyle/>
          <a:p>
            <a:r>
              <a:rPr lang="en-US" sz="1200" dirty="0">
                <a:latin typeface="Chalkboard"/>
                <a:cs typeface="Chalkboard"/>
              </a:rPr>
              <a:t>pNodeReporter</a:t>
            </a:r>
          </a:p>
        </p:txBody>
      </p:sp>
      <p:cxnSp>
        <p:nvCxnSpPr>
          <p:cNvPr id="151" name="Straight Connector 150"/>
          <p:cNvCxnSpPr>
            <a:endCxn id="149" idx="0"/>
          </p:cNvCxnSpPr>
          <p:nvPr/>
        </p:nvCxnSpPr>
        <p:spPr>
          <a:xfrm rot="10800000" flipV="1">
            <a:off x="7280080" y="5485684"/>
            <a:ext cx="615932" cy="286064"/>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67" name="TextBox 166"/>
          <p:cNvSpPr txBox="1"/>
          <p:nvPr/>
        </p:nvSpPr>
        <p:spPr>
          <a:xfrm>
            <a:off x="8358261" y="3235873"/>
            <a:ext cx="620683" cy="369332"/>
          </a:xfrm>
          <a:prstGeom prst="rect">
            <a:avLst/>
          </a:prstGeom>
          <a:noFill/>
        </p:spPr>
        <p:txBody>
          <a:bodyPr wrap="none" rtlCol="0">
            <a:spAutoFit/>
          </a:bodyPr>
          <a:lstStyle/>
          <a:p>
            <a:r>
              <a:rPr lang="en-US"/>
              <a:t>User</a:t>
            </a:r>
          </a:p>
        </p:txBody>
      </p:sp>
      <p:cxnSp>
        <p:nvCxnSpPr>
          <p:cNvPr id="170" name="Straight Connector 169"/>
          <p:cNvCxnSpPr/>
          <p:nvPr/>
        </p:nvCxnSpPr>
        <p:spPr>
          <a:xfrm rot="16200000" flipV="1">
            <a:off x="8352383" y="2917870"/>
            <a:ext cx="372002" cy="284005"/>
          </a:xfrm>
          <a:prstGeom prst="line">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1" name="Rounded Rectangle 100"/>
          <p:cNvSpPr/>
          <p:nvPr/>
        </p:nvSpPr>
        <p:spPr>
          <a:xfrm>
            <a:off x="8199845" y="5769523"/>
            <a:ext cx="850026" cy="292608"/>
          </a:xfrm>
          <a:prstGeom prst="roundRect">
            <a:avLst>
              <a:gd name="adj" fmla="val 8333"/>
            </a:avLst>
          </a:prstGeom>
          <a:solidFill>
            <a:srgbClr val="FF6600">
              <a:alpha val="6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8278809" y="5757045"/>
            <a:ext cx="771062" cy="276999"/>
          </a:xfrm>
          <a:prstGeom prst="rect">
            <a:avLst/>
          </a:prstGeom>
          <a:noFill/>
        </p:spPr>
        <p:txBody>
          <a:bodyPr wrap="square" rtlCol="0">
            <a:spAutoFit/>
          </a:bodyPr>
          <a:lstStyle/>
          <a:p>
            <a:r>
              <a:rPr lang="en-US" sz="1200" dirty="0" err="1">
                <a:latin typeface="Chalkboard"/>
                <a:cs typeface="Chalkboard"/>
              </a:rPr>
              <a:t>pRealm</a:t>
            </a:r>
            <a:endParaRPr lang="en-US" sz="1200" dirty="0">
              <a:latin typeface="Chalkboard"/>
              <a:cs typeface="Chalkboard"/>
            </a:endParaRPr>
          </a:p>
        </p:txBody>
      </p:sp>
      <p:cxnSp>
        <p:nvCxnSpPr>
          <p:cNvPr id="103" name="Straight Connector 102"/>
          <p:cNvCxnSpPr>
            <a:cxnSpLocks/>
            <a:stCxn id="101" idx="0"/>
          </p:cNvCxnSpPr>
          <p:nvPr/>
        </p:nvCxnSpPr>
        <p:spPr>
          <a:xfrm flipH="1" flipV="1">
            <a:off x="8199848" y="5483573"/>
            <a:ext cx="425010" cy="2859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Rounded Rectangle 80"/>
          <p:cNvSpPr/>
          <p:nvPr/>
        </p:nvSpPr>
        <p:spPr>
          <a:xfrm>
            <a:off x="4389463" y="5765019"/>
            <a:ext cx="880577" cy="292608"/>
          </a:xfrm>
          <a:prstGeom prst="roundRect">
            <a:avLst>
              <a:gd name="adj" fmla="val 8333"/>
            </a:avLst>
          </a:prstGeom>
          <a:solidFill>
            <a:srgbClr val="FF6600">
              <a:alpha val="6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4470179" y="5752541"/>
            <a:ext cx="736591" cy="276999"/>
          </a:xfrm>
          <a:prstGeom prst="rect">
            <a:avLst/>
          </a:prstGeom>
          <a:noFill/>
        </p:spPr>
        <p:txBody>
          <a:bodyPr wrap="square" rtlCol="0">
            <a:spAutoFit/>
          </a:bodyPr>
          <a:lstStyle/>
          <a:p>
            <a:r>
              <a:rPr lang="en-US" sz="1200" dirty="0" err="1">
                <a:latin typeface="Chalkboard"/>
                <a:cs typeface="Chalkboard"/>
              </a:rPr>
              <a:t>pRealm</a:t>
            </a:r>
            <a:endParaRPr lang="en-US" sz="1200" dirty="0">
              <a:latin typeface="Chalkboard"/>
              <a:cs typeface="Chalkboard"/>
            </a:endParaRPr>
          </a:p>
        </p:txBody>
      </p:sp>
      <p:cxnSp>
        <p:nvCxnSpPr>
          <p:cNvPr id="91" name="Straight Connector 90"/>
          <p:cNvCxnSpPr>
            <a:cxnSpLocks/>
            <a:stCxn id="81" idx="0"/>
          </p:cNvCxnSpPr>
          <p:nvPr/>
        </p:nvCxnSpPr>
        <p:spPr>
          <a:xfrm flipH="1" flipV="1">
            <a:off x="4389466" y="5479069"/>
            <a:ext cx="440286" cy="2859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Rounded Rectangle 68"/>
          <p:cNvSpPr/>
          <p:nvPr/>
        </p:nvSpPr>
        <p:spPr>
          <a:xfrm>
            <a:off x="5116627" y="2294681"/>
            <a:ext cx="852248" cy="292608"/>
          </a:xfrm>
          <a:prstGeom prst="roundRect">
            <a:avLst>
              <a:gd name="adj" fmla="val 8333"/>
            </a:avLst>
          </a:prstGeom>
          <a:solidFill>
            <a:srgbClr val="FF6600">
              <a:alpha val="6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5195590" y="2282203"/>
            <a:ext cx="773285" cy="276999"/>
          </a:xfrm>
          <a:prstGeom prst="rect">
            <a:avLst/>
          </a:prstGeom>
          <a:noFill/>
        </p:spPr>
        <p:txBody>
          <a:bodyPr wrap="square" rtlCol="0">
            <a:spAutoFit/>
          </a:bodyPr>
          <a:lstStyle/>
          <a:p>
            <a:r>
              <a:rPr lang="en-US" sz="1200" dirty="0" err="1">
                <a:latin typeface="Chalkboard"/>
                <a:cs typeface="Chalkboard"/>
              </a:rPr>
              <a:t>pRealm</a:t>
            </a:r>
            <a:endParaRPr lang="en-US" sz="1200" dirty="0">
              <a:latin typeface="Chalkboard"/>
              <a:cs typeface="Chalkboard"/>
            </a:endParaRPr>
          </a:p>
        </p:txBody>
      </p:sp>
      <p:cxnSp>
        <p:nvCxnSpPr>
          <p:cNvPr id="73" name="Straight Connector 72"/>
          <p:cNvCxnSpPr>
            <a:cxnSpLocks/>
            <a:stCxn id="69" idx="1"/>
          </p:cNvCxnSpPr>
          <p:nvPr/>
        </p:nvCxnSpPr>
        <p:spPr>
          <a:xfrm flipH="1" flipV="1">
            <a:off x="4715569" y="2261135"/>
            <a:ext cx="401058" cy="17985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2053E1D3-24C5-ED45-8785-B986A06181E2}"/>
              </a:ext>
            </a:extLst>
          </p:cNvPr>
          <p:cNvPicPr>
            <a:picLocks noChangeAspect="1"/>
          </p:cNvPicPr>
          <p:nvPr/>
        </p:nvPicPr>
        <p:blipFill>
          <a:blip r:embed="rId4"/>
          <a:stretch>
            <a:fillRect/>
          </a:stretch>
        </p:blipFill>
        <p:spPr>
          <a:xfrm>
            <a:off x="8676880" y="4465464"/>
            <a:ext cx="916101" cy="548530"/>
          </a:xfrm>
          <a:prstGeom prst="rect">
            <a:avLst/>
          </a:prstGeom>
        </p:spPr>
      </p:pic>
      <p:pic>
        <p:nvPicPr>
          <p:cNvPr id="92" name="Picture 91">
            <a:extLst>
              <a:ext uri="{FF2B5EF4-FFF2-40B4-BE49-F238E27FC236}">
                <a16:creationId xmlns:a16="http://schemas.microsoft.com/office/drawing/2014/main" id="{4F61E911-638B-F143-B3B6-099AC73B4CA8}"/>
              </a:ext>
            </a:extLst>
          </p:cNvPr>
          <p:cNvPicPr>
            <a:picLocks noChangeAspect="1"/>
          </p:cNvPicPr>
          <p:nvPr/>
        </p:nvPicPr>
        <p:blipFill>
          <a:blip r:embed="rId4"/>
          <a:stretch>
            <a:fillRect/>
          </a:stretch>
        </p:blipFill>
        <p:spPr>
          <a:xfrm>
            <a:off x="2607683" y="4456338"/>
            <a:ext cx="916101" cy="548530"/>
          </a:xfrm>
          <a:prstGeom prst="rect">
            <a:avLst/>
          </a:prstGeom>
        </p:spPr>
      </p:pic>
      <p:sp>
        <p:nvSpPr>
          <p:cNvPr id="6" name="Down Arrow 5">
            <a:extLst>
              <a:ext uri="{FF2B5EF4-FFF2-40B4-BE49-F238E27FC236}">
                <a16:creationId xmlns:a16="http://schemas.microsoft.com/office/drawing/2014/main" id="{724F04EE-DED7-2440-A103-F4B2188A64F9}"/>
              </a:ext>
            </a:extLst>
          </p:cNvPr>
          <p:cNvSpPr/>
          <p:nvPr/>
        </p:nvSpPr>
        <p:spPr>
          <a:xfrm>
            <a:off x="4556936" y="3544189"/>
            <a:ext cx="583949" cy="796281"/>
          </a:xfrm>
          <a:prstGeom prst="downArrow">
            <a:avLst/>
          </a:prstGeom>
          <a:solidFill>
            <a:schemeClr val="accent3">
              <a:lumMod val="60000"/>
              <a:lumOff val="40000"/>
            </a:schemeClr>
          </a:solidFill>
          <a:ln w="635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3ED2EE74-8198-C74F-9FA5-35E968B59614}"/>
              </a:ext>
            </a:extLst>
          </p:cNvPr>
          <p:cNvSpPr txBox="1"/>
          <p:nvPr/>
        </p:nvSpPr>
        <p:spPr>
          <a:xfrm>
            <a:off x="3382937" y="3606315"/>
            <a:ext cx="1289135" cy="261610"/>
          </a:xfrm>
          <a:prstGeom prst="rect">
            <a:avLst/>
          </a:prstGeom>
          <a:solidFill>
            <a:schemeClr val="bg1"/>
          </a:solidFill>
        </p:spPr>
        <p:txBody>
          <a:bodyPr wrap="none" rtlCol="0">
            <a:spAutoFit/>
          </a:bodyPr>
          <a:lstStyle/>
          <a:p>
            <a:r>
              <a:rPr lang="en-US" sz="1100" dirty="0">
                <a:latin typeface="Courier"/>
                <a:cs typeface="Courier"/>
              </a:rPr>
              <a:t>REALMCAST_REQ</a:t>
            </a:r>
          </a:p>
        </p:txBody>
      </p:sp>
      <p:sp>
        <p:nvSpPr>
          <p:cNvPr id="107" name="Down Arrow 106">
            <a:extLst>
              <a:ext uri="{FF2B5EF4-FFF2-40B4-BE49-F238E27FC236}">
                <a16:creationId xmlns:a16="http://schemas.microsoft.com/office/drawing/2014/main" id="{1561DEA8-A94D-EB43-B72F-B57695158C3C}"/>
              </a:ext>
            </a:extLst>
          </p:cNvPr>
          <p:cNvSpPr/>
          <p:nvPr/>
        </p:nvSpPr>
        <p:spPr>
          <a:xfrm rot="10800000">
            <a:off x="5509405" y="3514488"/>
            <a:ext cx="583949" cy="796281"/>
          </a:xfrm>
          <a:prstGeom prst="downArrow">
            <a:avLst/>
          </a:prstGeom>
          <a:solidFill>
            <a:schemeClr val="accent3">
              <a:lumMod val="60000"/>
              <a:lumOff val="40000"/>
            </a:schemeClr>
          </a:solidFill>
          <a:ln w="635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A6089E-DC4C-6543-9645-ABE3EBD44906}"/>
              </a:ext>
            </a:extLst>
          </p:cNvPr>
          <p:cNvPicPr>
            <a:picLocks noChangeAspect="1"/>
          </p:cNvPicPr>
          <p:nvPr/>
        </p:nvPicPr>
        <p:blipFill rotWithShape="1">
          <a:blip r:embed="rId5"/>
          <a:srcRect r="1917"/>
          <a:stretch/>
        </p:blipFill>
        <p:spPr>
          <a:xfrm>
            <a:off x="6667577" y="1098917"/>
            <a:ext cx="3036493" cy="17687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04FD5EA-7410-C94D-8218-A2D74C9F29E8}"/>
              </a:ext>
            </a:extLst>
          </p:cNvPr>
          <p:cNvSpPr/>
          <p:nvPr/>
        </p:nvSpPr>
        <p:spPr>
          <a:xfrm>
            <a:off x="2098308" y="2612294"/>
            <a:ext cx="4062795" cy="1518081"/>
          </a:xfrm>
          <a:prstGeom prst="round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5028157" y="3020426"/>
            <a:ext cx="1843160" cy="610541"/>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pRealm</a:t>
            </a:r>
          </a:p>
        </p:txBody>
      </p:sp>
      <p:sp>
        <p:nvSpPr>
          <p:cNvPr id="74" name="Rounded Rectangle 73">
            <a:extLst>
              <a:ext uri="{FF2B5EF4-FFF2-40B4-BE49-F238E27FC236}">
                <a16:creationId xmlns:a16="http://schemas.microsoft.com/office/drawing/2014/main" id="{645D758A-719A-B144-B169-7B0671897CBF}"/>
              </a:ext>
            </a:extLst>
          </p:cNvPr>
          <p:cNvSpPr/>
          <p:nvPr/>
        </p:nvSpPr>
        <p:spPr>
          <a:xfrm>
            <a:off x="1176728" y="3020426"/>
            <a:ext cx="1843160" cy="610541"/>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Client</a:t>
            </a:r>
          </a:p>
        </p:txBody>
      </p:sp>
      <p:cxnSp>
        <p:nvCxnSpPr>
          <p:cNvPr id="8" name="Straight Arrow Connector 7">
            <a:extLst>
              <a:ext uri="{FF2B5EF4-FFF2-40B4-BE49-F238E27FC236}">
                <a16:creationId xmlns:a16="http://schemas.microsoft.com/office/drawing/2014/main" id="{F3C14F71-4DC8-E647-9E0C-4E8B3C0D809C}"/>
              </a:ext>
            </a:extLst>
          </p:cNvPr>
          <p:cNvCxnSpPr>
            <a:cxnSpLocks/>
          </p:cNvCxnSpPr>
          <p:nvPr/>
        </p:nvCxnSpPr>
        <p:spPr>
          <a:xfrm>
            <a:off x="6159733" y="2851266"/>
            <a:ext cx="0" cy="174567"/>
          </a:xfrm>
          <a:prstGeom prst="straightConnector1">
            <a:avLst/>
          </a:prstGeom>
          <a:ln w="9525">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328DC759-D2B3-2F4F-AA1F-160F5C368ACB}"/>
              </a:ext>
            </a:extLst>
          </p:cNvPr>
          <p:cNvCxnSpPr>
            <a:cxnSpLocks/>
          </p:cNvCxnSpPr>
          <p:nvPr/>
        </p:nvCxnSpPr>
        <p:spPr>
          <a:xfrm flipV="1">
            <a:off x="2097586" y="3643741"/>
            <a:ext cx="0" cy="174567"/>
          </a:xfrm>
          <a:prstGeom prst="straightConnector1">
            <a:avLst/>
          </a:prstGeom>
          <a:ln w="9525">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EE5CB9F-123B-1F43-9DFA-D4A74E464141}"/>
              </a:ext>
            </a:extLst>
          </p:cNvPr>
          <p:cNvSpPr txBox="1"/>
          <p:nvPr/>
        </p:nvSpPr>
        <p:spPr>
          <a:xfrm>
            <a:off x="3397549" y="2304517"/>
            <a:ext cx="1464312" cy="307777"/>
          </a:xfrm>
          <a:prstGeom prst="rect">
            <a:avLst/>
          </a:prstGeom>
          <a:noFill/>
        </p:spPr>
        <p:txBody>
          <a:bodyPr wrap="none" rtlCol="0">
            <a:spAutoFit/>
          </a:bodyPr>
          <a:lstStyle/>
          <a:p>
            <a:r>
              <a:rPr lang="en-US" sz="1400"/>
              <a:t>REALMCAST_REQ</a:t>
            </a:r>
          </a:p>
        </p:txBody>
      </p:sp>
      <p:sp>
        <p:nvSpPr>
          <p:cNvPr id="108" name="TextBox 107">
            <a:extLst>
              <a:ext uri="{FF2B5EF4-FFF2-40B4-BE49-F238E27FC236}">
                <a16:creationId xmlns:a16="http://schemas.microsoft.com/office/drawing/2014/main" id="{D872A812-004F-9C4E-BE66-B47CE7F96155}"/>
              </a:ext>
            </a:extLst>
          </p:cNvPr>
          <p:cNvSpPr txBox="1"/>
          <p:nvPr/>
        </p:nvSpPr>
        <p:spPr>
          <a:xfrm>
            <a:off x="3538864" y="3822598"/>
            <a:ext cx="1071191" cy="307777"/>
          </a:xfrm>
          <a:prstGeom prst="rect">
            <a:avLst/>
          </a:prstGeom>
          <a:noFill/>
        </p:spPr>
        <p:txBody>
          <a:bodyPr wrap="none" rtlCol="0">
            <a:spAutoFit/>
          </a:bodyPr>
          <a:lstStyle/>
          <a:p>
            <a:r>
              <a:rPr lang="en-US" sz="1400"/>
              <a:t>REALMCAST</a:t>
            </a:r>
          </a:p>
        </p:txBody>
      </p:sp>
      <p:sp>
        <p:nvSpPr>
          <p:cNvPr id="11" name="TextBox 10">
            <a:extLst>
              <a:ext uri="{FF2B5EF4-FFF2-40B4-BE49-F238E27FC236}">
                <a16:creationId xmlns:a16="http://schemas.microsoft.com/office/drawing/2014/main" id="{22EF60A8-7DEB-824E-9EEE-5C3CEC31ADB0}"/>
              </a:ext>
            </a:extLst>
          </p:cNvPr>
          <p:cNvSpPr txBox="1"/>
          <p:nvPr/>
        </p:nvSpPr>
        <p:spPr>
          <a:xfrm>
            <a:off x="4921135" y="448887"/>
            <a:ext cx="6824747" cy="738664"/>
          </a:xfrm>
          <a:prstGeom prst="rect">
            <a:avLst/>
          </a:prstGeom>
          <a:noFill/>
        </p:spPr>
        <p:txBody>
          <a:bodyPr wrap="square" rtlCol="0">
            <a:spAutoFit/>
          </a:bodyPr>
          <a:lstStyle/>
          <a:p>
            <a:r>
              <a:rPr lang="en-US" sz="1400"/>
              <a:t>Requests should be registered locally in pRealm per request type. This way if there are multiple clients connected, wanting to look at different channels, then the clients can avoid changing channels on each other.</a:t>
            </a:r>
          </a:p>
        </p:txBody>
      </p:sp>
      <p:sp>
        <p:nvSpPr>
          <p:cNvPr id="109" name="TextBox 108">
            <a:extLst>
              <a:ext uri="{FF2B5EF4-FFF2-40B4-BE49-F238E27FC236}">
                <a16:creationId xmlns:a16="http://schemas.microsoft.com/office/drawing/2014/main" id="{3C43D25A-CEAA-8549-8D29-3DA4458DB5A9}"/>
              </a:ext>
            </a:extLst>
          </p:cNvPr>
          <p:cNvSpPr txBox="1"/>
          <p:nvPr/>
        </p:nvSpPr>
        <p:spPr>
          <a:xfrm>
            <a:off x="952048" y="1853271"/>
            <a:ext cx="6521337" cy="307777"/>
          </a:xfrm>
          <a:prstGeom prst="rect">
            <a:avLst/>
          </a:prstGeom>
          <a:solidFill>
            <a:schemeClr val="bg2">
              <a:lumMod val="90000"/>
            </a:schemeClr>
          </a:solidFill>
          <a:ln>
            <a:solidFill>
              <a:schemeClr val="tx1">
                <a:lumMod val="75000"/>
                <a:lumOff val="25000"/>
              </a:schemeClr>
            </a:solidFill>
          </a:ln>
        </p:spPr>
        <p:txBody>
          <a:bodyPr wrap="none" rtlCol="0">
            <a:spAutoFit/>
          </a:bodyPr>
          <a:lstStyle/>
          <a:p>
            <a:r>
              <a:rPr lang="en-US" sz="1400">
                <a:latin typeface="Courier" pitchFamily="2" charset="0"/>
              </a:rPr>
              <a:t>REALMCAST_REQ = “client=pmv,proc=pNodeReporter,duration=5”</a:t>
            </a:r>
          </a:p>
        </p:txBody>
      </p:sp>
      <p:sp>
        <p:nvSpPr>
          <p:cNvPr id="110" name="TextBox 109">
            <a:extLst>
              <a:ext uri="{FF2B5EF4-FFF2-40B4-BE49-F238E27FC236}">
                <a16:creationId xmlns:a16="http://schemas.microsoft.com/office/drawing/2014/main" id="{F09B3CC7-ED41-F24C-9724-6C751E481475}"/>
              </a:ext>
            </a:extLst>
          </p:cNvPr>
          <p:cNvSpPr txBox="1"/>
          <p:nvPr/>
        </p:nvSpPr>
        <p:spPr>
          <a:xfrm>
            <a:off x="837000" y="4490345"/>
            <a:ext cx="6736139" cy="307777"/>
          </a:xfrm>
          <a:prstGeom prst="rect">
            <a:avLst/>
          </a:prstGeom>
          <a:solidFill>
            <a:schemeClr val="bg2">
              <a:lumMod val="90000"/>
            </a:schemeClr>
          </a:solidFill>
          <a:ln>
            <a:solidFill>
              <a:schemeClr val="tx1">
                <a:lumMod val="75000"/>
                <a:lumOff val="25000"/>
              </a:schemeClr>
            </a:solidFill>
          </a:ln>
        </p:spPr>
        <p:txBody>
          <a:bodyPr wrap="none" rtlCol="0">
            <a:spAutoFit/>
          </a:bodyPr>
          <a:lstStyle/>
          <a:p>
            <a:r>
              <a:rPr lang="en-US" sz="1400">
                <a:latin typeface="Courier" pitchFamily="2" charset="0"/>
              </a:rPr>
              <a:t>REALMCAST = “node=ben!Q!proc=pNodeReporter!Q!count=22!Q!...”</a:t>
            </a:r>
          </a:p>
        </p:txBody>
      </p:sp>
    </p:spTree>
    <p:extLst>
      <p:ext uri="{BB962C8B-B14F-4D97-AF65-F5344CB8AC3E}">
        <p14:creationId xmlns:p14="http://schemas.microsoft.com/office/powerpoint/2010/main" val="3834427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04FD5EA-7410-C94D-8218-A2D74C9F29E8}"/>
              </a:ext>
            </a:extLst>
          </p:cNvPr>
          <p:cNvSpPr/>
          <p:nvPr/>
        </p:nvSpPr>
        <p:spPr>
          <a:xfrm>
            <a:off x="3408785" y="2644648"/>
            <a:ext cx="4062795" cy="1518081"/>
          </a:xfrm>
          <a:prstGeom prst="round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6338634" y="3052780"/>
            <a:ext cx="1843160" cy="610541"/>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pRealm</a:t>
            </a:r>
          </a:p>
        </p:txBody>
      </p:sp>
      <p:sp>
        <p:nvSpPr>
          <p:cNvPr id="74" name="Rounded Rectangle 73">
            <a:extLst>
              <a:ext uri="{FF2B5EF4-FFF2-40B4-BE49-F238E27FC236}">
                <a16:creationId xmlns:a16="http://schemas.microsoft.com/office/drawing/2014/main" id="{645D758A-719A-B144-B169-7B0671897CBF}"/>
              </a:ext>
            </a:extLst>
          </p:cNvPr>
          <p:cNvSpPr/>
          <p:nvPr/>
        </p:nvSpPr>
        <p:spPr>
          <a:xfrm>
            <a:off x="2487205" y="3052780"/>
            <a:ext cx="1843160" cy="610541"/>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Client</a:t>
            </a:r>
          </a:p>
        </p:txBody>
      </p:sp>
      <p:cxnSp>
        <p:nvCxnSpPr>
          <p:cNvPr id="8" name="Straight Arrow Connector 7">
            <a:extLst>
              <a:ext uri="{FF2B5EF4-FFF2-40B4-BE49-F238E27FC236}">
                <a16:creationId xmlns:a16="http://schemas.microsoft.com/office/drawing/2014/main" id="{F3C14F71-4DC8-E647-9E0C-4E8B3C0D809C}"/>
              </a:ext>
            </a:extLst>
          </p:cNvPr>
          <p:cNvCxnSpPr>
            <a:cxnSpLocks/>
          </p:cNvCxnSpPr>
          <p:nvPr/>
        </p:nvCxnSpPr>
        <p:spPr>
          <a:xfrm>
            <a:off x="7470210" y="2883620"/>
            <a:ext cx="0" cy="174567"/>
          </a:xfrm>
          <a:prstGeom prst="straightConnector1">
            <a:avLst/>
          </a:prstGeom>
          <a:ln w="9525">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328DC759-D2B3-2F4F-AA1F-160F5C368ACB}"/>
              </a:ext>
            </a:extLst>
          </p:cNvPr>
          <p:cNvCxnSpPr>
            <a:cxnSpLocks/>
          </p:cNvCxnSpPr>
          <p:nvPr/>
        </p:nvCxnSpPr>
        <p:spPr>
          <a:xfrm flipV="1">
            <a:off x="3408063" y="3676095"/>
            <a:ext cx="0" cy="174567"/>
          </a:xfrm>
          <a:prstGeom prst="straightConnector1">
            <a:avLst/>
          </a:prstGeom>
          <a:ln w="9525">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EE5CB9F-123B-1F43-9DFA-D4A74E464141}"/>
              </a:ext>
            </a:extLst>
          </p:cNvPr>
          <p:cNvSpPr txBox="1"/>
          <p:nvPr/>
        </p:nvSpPr>
        <p:spPr>
          <a:xfrm>
            <a:off x="4708026" y="2336871"/>
            <a:ext cx="1464312" cy="307777"/>
          </a:xfrm>
          <a:prstGeom prst="rect">
            <a:avLst/>
          </a:prstGeom>
          <a:noFill/>
        </p:spPr>
        <p:txBody>
          <a:bodyPr wrap="none" rtlCol="0">
            <a:spAutoFit/>
          </a:bodyPr>
          <a:lstStyle/>
          <a:p>
            <a:r>
              <a:rPr lang="en-US" sz="1400"/>
              <a:t>REALMCAST_REQ</a:t>
            </a:r>
          </a:p>
        </p:txBody>
      </p:sp>
      <p:sp>
        <p:nvSpPr>
          <p:cNvPr id="108" name="TextBox 107">
            <a:extLst>
              <a:ext uri="{FF2B5EF4-FFF2-40B4-BE49-F238E27FC236}">
                <a16:creationId xmlns:a16="http://schemas.microsoft.com/office/drawing/2014/main" id="{D872A812-004F-9C4E-BE66-B47CE7F96155}"/>
              </a:ext>
            </a:extLst>
          </p:cNvPr>
          <p:cNvSpPr txBox="1"/>
          <p:nvPr/>
        </p:nvSpPr>
        <p:spPr>
          <a:xfrm>
            <a:off x="4849341" y="3854952"/>
            <a:ext cx="1088952" cy="307777"/>
          </a:xfrm>
          <a:prstGeom prst="rect">
            <a:avLst/>
          </a:prstGeom>
          <a:noFill/>
        </p:spPr>
        <p:txBody>
          <a:bodyPr wrap="none" rtlCol="0">
            <a:spAutoFit/>
          </a:bodyPr>
          <a:lstStyle/>
          <a:p>
            <a:r>
              <a:rPr lang="en-US" sz="1400"/>
              <a:t>WATCHCAST</a:t>
            </a:r>
          </a:p>
        </p:txBody>
      </p:sp>
      <p:sp>
        <p:nvSpPr>
          <p:cNvPr id="11" name="TextBox 10">
            <a:extLst>
              <a:ext uri="{FF2B5EF4-FFF2-40B4-BE49-F238E27FC236}">
                <a16:creationId xmlns:a16="http://schemas.microsoft.com/office/drawing/2014/main" id="{22EF60A8-7DEB-824E-9EEE-5C3CEC31ADB0}"/>
              </a:ext>
            </a:extLst>
          </p:cNvPr>
          <p:cNvSpPr txBox="1"/>
          <p:nvPr/>
        </p:nvSpPr>
        <p:spPr>
          <a:xfrm>
            <a:off x="4921135" y="448887"/>
            <a:ext cx="6824747" cy="738664"/>
          </a:xfrm>
          <a:prstGeom prst="rect">
            <a:avLst/>
          </a:prstGeom>
          <a:noFill/>
        </p:spPr>
        <p:txBody>
          <a:bodyPr wrap="square" rtlCol="0">
            <a:spAutoFit/>
          </a:bodyPr>
          <a:lstStyle/>
          <a:p>
            <a:r>
              <a:rPr lang="en-US" sz="1400"/>
              <a:t>Requests should be registered locally in pRealm per request type. This way if there are multiple clients connected, wanting to look at different channels, then the clients can avoid changing channels on each other.</a:t>
            </a:r>
          </a:p>
        </p:txBody>
      </p:sp>
      <p:sp>
        <p:nvSpPr>
          <p:cNvPr id="109" name="TextBox 108">
            <a:extLst>
              <a:ext uri="{FF2B5EF4-FFF2-40B4-BE49-F238E27FC236}">
                <a16:creationId xmlns:a16="http://schemas.microsoft.com/office/drawing/2014/main" id="{3C43D25A-CEAA-8549-8D29-3DA4458DB5A9}"/>
              </a:ext>
            </a:extLst>
          </p:cNvPr>
          <p:cNvSpPr txBox="1"/>
          <p:nvPr/>
        </p:nvSpPr>
        <p:spPr>
          <a:xfrm>
            <a:off x="2362279" y="1885625"/>
            <a:ext cx="6413935" cy="307777"/>
          </a:xfrm>
          <a:prstGeom prst="rect">
            <a:avLst/>
          </a:prstGeom>
          <a:solidFill>
            <a:schemeClr val="bg2">
              <a:lumMod val="90000"/>
            </a:schemeClr>
          </a:solidFill>
          <a:ln>
            <a:solidFill>
              <a:schemeClr val="tx1">
                <a:lumMod val="75000"/>
                <a:lumOff val="25000"/>
              </a:schemeClr>
            </a:solidFill>
          </a:ln>
        </p:spPr>
        <p:txBody>
          <a:bodyPr wrap="none" rtlCol="0">
            <a:spAutoFit/>
          </a:bodyPr>
          <a:lstStyle/>
          <a:p>
            <a:r>
              <a:rPr lang="en-US" sz="1400">
                <a:latin typeface="Courier" pitchFamily="2" charset="0"/>
              </a:rPr>
              <a:t>REALMCAST_REQ = “client=pmv,duration=5,vars=DEPLOY:RETURN”</a:t>
            </a:r>
          </a:p>
        </p:txBody>
      </p:sp>
      <p:sp>
        <p:nvSpPr>
          <p:cNvPr id="110" name="TextBox 109">
            <a:extLst>
              <a:ext uri="{FF2B5EF4-FFF2-40B4-BE49-F238E27FC236}">
                <a16:creationId xmlns:a16="http://schemas.microsoft.com/office/drawing/2014/main" id="{F09B3CC7-ED41-F24C-9724-6C751E481475}"/>
              </a:ext>
            </a:extLst>
          </p:cNvPr>
          <p:cNvSpPr txBox="1"/>
          <p:nvPr/>
        </p:nvSpPr>
        <p:spPr>
          <a:xfrm>
            <a:off x="837000" y="4490345"/>
            <a:ext cx="9206366" cy="307777"/>
          </a:xfrm>
          <a:prstGeom prst="rect">
            <a:avLst/>
          </a:prstGeom>
          <a:solidFill>
            <a:schemeClr val="bg2">
              <a:lumMod val="90000"/>
            </a:schemeClr>
          </a:solidFill>
          <a:ln>
            <a:solidFill>
              <a:schemeClr val="tx1">
                <a:lumMod val="75000"/>
                <a:lumOff val="25000"/>
              </a:schemeClr>
            </a:solidFill>
          </a:ln>
        </p:spPr>
        <p:txBody>
          <a:bodyPr wrap="none" rtlCol="0">
            <a:spAutoFit/>
          </a:bodyPr>
          <a:lstStyle/>
          <a:p>
            <a:r>
              <a:rPr lang="en-US" sz="1400">
                <a:latin typeface="Courier" pitchFamily="2" charset="0"/>
              </a:rPr>
              <a:t>WATCHCAST = “node=ben!X!var=</a:t>
            </a:r>
            <a:r>
              <a:rPr lang="en-US" sz="1400">
                <a:solidFill>
                  <a:srgbClr val="0432FF"/>
                </a:solidFill>
                <a:latin typeface="Courier" pitchFamily="2" charset="0"/>
              </a:rPr>
              <a:t>DEPLOY</a:t>
            </a:r>
            <a:r>
              <a:rPr lang="en-US" sz="1400">
                <a:latin typeface="Courier" pitchFamily="2" charset="0"/>
              </a:rPr>
              <a:t>!X!src=pHelmIvP!X!comm=ben!X!loc_time=1.45!X!....”</a:t>
            </a:r>
          </a:p>
        </p:txBody>
      </p:sp>
      <p:sp>
        <p:nvSpPr>
          <p:cNvPr id="12" name="TextBox 11">
            <a:extLst>
              <a:ext uri="{FF2B5EF4-FFF2-40B4-BE49-F238E27FC236}">
                <a16:creationId xmlns:a16="http://schemas.microsoft.com/office/drawing/2014/main" id="{7FE66658-02C9-B54A-827E-A736073DF05F}"/>
              </a:ext>
            </a:extLst>
          </p:cNvPr>
          <p:cNvSpPr txBox="1"/>
          <p:nvPr/>
        </p:nvSpPr>
        <p:spPr>
          <a:xfrm>
            <a:off x="837000" y="4860803"/>
            <a:ext cx="9206366" cy="307777"/>
          </a:xfrm>
          <a:prstGeom prst="rect">
            <a:avLst/>
          </a:prstGeom>
          <a:solidFill>
            <a:schemeClr val="bg2">
              <a:lumMod val="90000"/>
            </a:schemeClr>
          </a:solidFill>
          <a:ln>
            <a:solidFill>
              <a:schemeClr val="tx1">
                <a:lumMod val="75000"/>
                <a:lumOff val="25000"/>
              </a:schemeClr>
            </a:solidFill>
          </a:ln>
        </p:spPr>
        <p:txBody>
          <a:bodyPr wrap="none" rtlCol="0">
            <a:spAutoFit/>
          </a:bodyPr>
          <a:lstStyle/>
          <a:p>
            <a:r>
              <a:rPr lang="en-US" sz="1400">
                <a:latin typeface="Courier" pitchFamily="2" charset="0"/>
              </a:rPr>
              <a:t>WATCHCAST = “node=ben!X!var=</a:t>
            </a:r>
            <a:r>
              <a:rPr lang="en-US" sz="1400">
                <a:solidFill>
                  <a:srgbClr val="0432FF"/>
                </a:solidFill>
                <a:latin typeface="Courier" pitchFamily="2" charset="0"/>
              </a:rPr>
              <a:t>RETURN</a:t>
            </a:r>
            <a:r>
              <a:rPr lang="en-US" sz="1400">
                <a:latin typeface="Courier" pitchFamily="2" charset="0"/>
              </a:rPr>
              <a:t>!X!src=pHelmIvP!X!comm=ben!X!loc_time=1.47!X!....”</a:t>
            </a:r>
          </a:p>
        </p:txBody>
      </p:sp>
    </p:spTree>
    <p:extLst>
      <p:ext uri="{BB962C8B-B14F-4D97-AF65-F5344CB8AC3E}">
        <p14:creationId xmlns:p14="http://schemas.microsoft.com/office/powerpoint/2010/main" val="271930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04FD5EA-7410-C94D-8218-A2D74C9F29E8}"/>
              </a:ext>
            </a:extLst>
          </p:cNvPr>
          <p:cNvSpPr/>
          <p:nvPr/>
        </p:nvSpPr>
        <p:spPr>
          <a:xfrm>
            <a:off x="5148016" y="2529168"/>
            <a:ext cx="4062795" cy="1518081"/>
          </a:xfrm>
          <a:prstGeom prst="roundRect">
            <a:avLst/>
          </a:prstGeom>
          <a:no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8236886" y="3041208"/>
            <a:ext cx="1415276" cy="462606"/>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pRealm</a:t>
            </a:r>
          </a:p>
        </p:txBody>
      </p:sp>
      <p:cxnSp>
        <p:nvCxnSpPr>
          <p:cNvPr id="93" name="Straight Arrow Connector 92">
            <a:extLst>
              <a:ext uri="{FF2B5EF4-FFF2-40B4-BE49-F238E27FC236}">
                <a16:creationId xmlns:a16="http://schemas.microsoft.com/office/drawing/2014/main" id="{328DC759-D2B3-2F4F-AA1F-160F5C368ACB}"/>
              </a:ext>
            </a:extLst>
          </p:cNvPr>
          <p:cNvCxnSpPr>
            <a:cxnSpLocks/>
          </p:cNvCxnSpPr>
          <p:nvPr/>
        </p:nvCxnSpPr>
        <p:spPr>
          <a:xfrm flipV="1">
            <a:off x="5147294" y="3560615"/>
            <a:ext cx="0" cy="174567"/>
          </a:xfrm>
          <a:prstGeom prst="straightConnector1">
            <a:avLst/>
          </a:prstGeom>
          <a:ln w="9525">
            <a:solidFill>
              <a:schemeClr val="tx1">
                <a:lumMod val="75000"/>
                <a:lumOff val="25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74" name="Rounded Rectangle 73">
            <a:extLst>
              <a:ext uri="{FF2B5EF4-FFF2-40B4-BE49-F238E27FC236}">
                <a16:creationId xmlns:a16="http://schemas.microsoft.com/office/drawing/2014/main" id="{645D758A-719A-B144-B169-7B0671897CBF}"/>
              </a:ext>
            </a:extLst>
          </p:cNvPr>
          <p:cNvSpPr/>
          <p:nvPr/>
        </p:nvSpPr>
        <p:spPr>
          <a:xfrm>
            <a:off x="4707906" y="3043286"/>
            <a:ext cx="1491634" cy="508327"/>
          </a:xfrm>
          <a:prstGeom prst="roundRect">
            <a:avLst>
              <a:gd name="adj" fmla="val 12625"/>
            </a:avLst>
          </a:prstGeom>
          <a:solidFill>
            <a:schemeClr val="bg1">
              <a:lumMod val="95000"/>
            </a:schemeClr>
          </a:solidFill>
          <a:ln>
            <a:solidFill>
              <a:schemeClr val="tx1">
                <a:lumMod val="65000"/>
                <a:lumOff val="3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85000"/>
                    <a:lumOff val="15000"/>
                  </a:schemeClr>
                </a:solidFill>
              </a:rPr>
              <a:t>Client</a:t>
            </a:r>
          </a:p>
        </p:txBody>
      </p:sp>
      <p:sp>
        <p:nvSpPr>
          <p:cNvPr id="11" name="TextBox 10">
            <a:extLst>
              <a:ext uri="{FF2B5EF4-FFF2-40B4-BE49-F238E27FC236}">
                <a16:creationId xmlns:a16="http://schemas.microsoft.com/office/drawing/2014/main" id="{22EF60A8-7DEB-824E-9EEE-5C3CEC31ADB0}"/>
              </a:ext>
            </a:extLst>
          </p:cNvPr>
          <p:cNvSpPr txBox="1"/>
          <p:nvPr/>
        </p:nvSpPr>
        <p:spPr>
          <a:xfrm>
            <a:off x="4921135" y="448887"/>
            <a:ext cx="6824747" cy="738664"/>
          </a:xfrm>
          <a:prstGeom prst="rect">
            <a:avLst/>
          </a:prstGeom>
          <a:noFill/>
        </p:spPr>
        <p:txBody>
          <a:bodyPr wrap="square" rtlCol="0">
            <a:spAutoFit/>
          </a:bodyPr>
          <a:lstStyle/>
          <a:p>
            <a:r>
              <a:rPr lang="en-US" sz="1400"/>
              <a:t>Requests should be registered locally in pRealm per request type. This way if there are multiple clients connected, wanting to look at different channels, then the clients can avoid changing channels on each other.</a:t>
            </a:r>
          </a:p>
        </p:txBody>
      </p:sp>
      <p:sp>
        <p:nvSpPr>
          <p:cNvPr id="5" name="Rectangle 4">
            <a:extLst>
              <a:ext uri="{FF2B5EF4-FFF2-40B4-BE49-F238E27FC236}">
                <a16:creationId xmlns:a16="http://schemas.microsoft.com/office/drawing/2014/main" id="{D4D16AB7-8060-5043-92F7-EBB6920C9C70}"/>
              </a:ext>
            </a:extLst>
          </p:cNvPr>
          <p:cNvSpPr/>
          <p:nvPr/>
        </p:nvSpPr>
        <p:spPr>
          <a:xfrm>
            <a:off x="4272742" y="2036618"/>
            <a:ext cx="5586153" cy="9983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76A8BB0D-1429-9543-B80F-4389FD22A4CF}"/>
              </a:ext>
            </a:extLst>
          </p:cNvPr>
          <p:cNvCxnSpPr/>
          <p:nvPr/>
        </p:nvCxnSpPr>
        <p:spPr>
          <a:xfrm>
            <a:off x="7257011" y="1720735"/>
            <a:ext cx="0" cy="3616036"/>
          </a:xfrm>
          <a:prstGeom prst="line">
            <a:avLst/>
          </a:prstGeom>
          <a:ln w="12700">
            <a:solidFill>
              <a:schemeClr val="tx1">
                <a:lumMod val="75000"/>
                <a:lumOff val="2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D872A812-004F-9C4E-BE66-B47CE7F96155}"/>
              </a:ext>
            </a:extLst>
          </p:cNvPr>
          <p:cNvSpPr txBox="1"/>
          <p:nvPr/>
        </p:nvSpPr>
        <p:spPr>
          <a:xfrm>
            <a:off x="7256290" y="3720533"/>
            <a:ext cx="1949636" cy="307777"/>
          </a:xfrm>
          <a:prstGeom prst="rect">
            <a:avLst/>
          </a:prstGeom>
          <a:noFill/>
        </p:spPr>
        <p:txBody>
          <a:bodyPr wrap="none" rtlCol="0">
            <a:spAutoFit/>
          </a:bodyPr>
          <a:lstStyle/>
          <a:p>
            <a:r>
              <a:rPr lang="en-US" sz="1400"/>
              <a:t>REALMCAST_CHANNELS</a:t>
            </a:r>
          </a:p>
        </p:txBody>
      </p:sp>
      <p:sp>
        <p:nvSpPr>
          <p:cNvPr id="15" name="TextBox 14">
            <a:extLst>
              <a:ext uri="{FF2B5EF4-FFF2-40B4-BE49-F238E27FC236}">
                <a16:creationId xmlns:a16="http://schemas.microsoft.com/office/drawing/2014/main" id="{36056D6B-F536-554B-BECD-F791577AD30E}"/>
              </a:ext>
            </a:extLst>
          </p:cNvPr>
          <p:cNvSpPr txBox="1"/>
          <p:nvPr/>
        </p:nvSpPr>
        <p:spPr>
          <a:xfrm>
            <a:off x="3697748" y="4754252"/>
            <a:ext cx="7333238" cy="954107"/>
          </a:xfrm>
          <a:prstGeom prst="rect">
            <a:avLst/>
          </a:prstGeom>
          <a:solidFill>
            <a:schemeClr val="bg2">
              <a:lumMod val="90000"/>
            </a:schemeClr>
          </a:solidFill>
          <a:ln>
            <a:solidFill>
              <a:schemeClr val="tx1">
                <a:lumMod val="75000"/>
                <a:lumOff val="25000"/>
              </a:schemeClr>
            </a:solidFill>
          </a:ln>
        </p:spPr>
        <p:txBody>
          <a:bodyPr wrap="square" rtlCol="0">
            <a:spAutoFit/>
          </a:bodyPr>
          <a:lstStyle/>
          <a:p>
            <a:r>
              <a:rPr lang="en-US" sz="1400">
                <a:latin typeface="Courier" pitchFamily="2" charset="0"/>
              </a:rPr>
              <a:t>REALMCAST_CHANNELS = “node=henry#channels=MOOSDB_henry,iSay, pContactMgrV20,pHelmIvP,pHostInfo,pLogger,pMarinePID,pNodeReporter,pRealm,pShare,uFldNodeBroker,uLoadWatch,uMemWatch,uProcessWatch,</a:t>
            </a:r>
          </a:p>
          <a:p>
            <a:r>
              <a:rPr lang="en-US" sz="1400">
                <a:latin typeface="Courier" pitchFamily="2" charset="0"/>
              </a:rPr>
              <a:t>uSimMarine”</a:t>
            </a:r>
          </a:p>
        </p:txBody>
      </p:sp>
      <p:sp>
        <p:nvSpPr>
          <p:cNvPr id="16" name="TextBox 15">
            <a:extLst>
              <a:ext uri="{FF2B5EF4-FFF2-40B4-BE49-F238E27FC236}">
                <a16:creationId xmlns:a16="http://schemas.microsoft.com/office/drawing/2014/main" id="{A8C1DA27-BC82-2E44-8A48-5DE4F94BA10D}"/>
              </a:ext>
            </a:extLst>
          </p:cNvPr>
          <p:cNvSpPr txBox="1"/>
          <p:nvPr/>
        </p:nvSpPr>
        <p:spPr>
          <a:xfrm>
            <a:off x="6199540" y="2312407"/>
            <a:ext cx="969142" cy="307777"/>
          </a:xfrm>
          <a:prstGeom prst="rect">
            <a:avLst/>
          </a:prstGeom>
          <a:noFill/>
        </p:spPr>
        <p:txBody>
          <a:bodyPr wrap="square" rtlCol="0">
            <a:spAutoFit/>
          </a:bodyPr>
          <a:lstStyle/>
          <a:p>
            <a:pPr algn="r"/>
            <a:r>
              <a:rPr lang="en-US" sz="1400"/>
              <a:t>Shoreside</a:t>
            </a:r>
          </a:p>
        </p:txBody>
      </p:sp>
      <p:sp>
        <p:nvSpPr>
          <p:cNvPr id="17" name="TextBox 16">
            <a:extLst>
              <a:ext uri="{FF2B5EF4-FFF2-40B4-BE49-F238E27FC236}">
                <a16:creationId xmlns:a16="http://schemas.microsoft.com/office/drawing/2014/main" id="{2E144147-0F1A-C349-A70E-124848450D6E}"/>
              </a:ext>
            </a:extLst>
          </p:cNvPr>
          <p:cNvSpPr txBox="1"/>
          <p:nvPr/>
        </p:nvSpPr>
        <p:spPr>
          <a:xfrm>
            <a:off x="7385640" y="2316207"/>
            <a:ext cx="1334407" cy="307777"/>
          </a:xfrm>
          <a:prstGeom prst="rect">
            <a:avLst/>
          </a:prstGeom>
          <a:noFill/>
        </p:spPr>
        <p:txBody>
          <a:bodyPr wrap="square" rtlCol="0">
            <a:spAutoFit/>
          </a:bodyPr>
          <a:lstStyle/>
          <a:p>
            <a:r>
              <a:rPr lang="en-US" sz="1400"/>
              <a:t>Vehicle (henry)</a:t>
            </a:r>
          </a:p>
        </p:txBody>
      </p:sp>
    </p:spTree>
    <p:extLst>
      <p:ext uri="{BB962C8B-B14F-4D97-AF65-F5344CB8AC3E}">
        <p14:creationId xmlns:p14="http://schemas.microsoft.com/office/powerpoint/2010/main" val="136171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D1173-6B37-0541-990C-9F4E47DE38EE}"/>
              </a:ext>
            </a:extLst>
          </p:cNvPr>
          <p:cNvPicPr>
            <a:picLocks noChangeAspect="1"/>
          </p:cNvPicPr>
          <p:nvPr/>
        </p:nvPicPr>
        <p:blipFill>
          <a:blip r:embed="rId3"/>
          <a:stretch>
            <a:fillRect/>
          </a:stretch>
        </p:blipFill>
        <p:spPr>
          <a:xfrm>
            <a:off x="2153307" y="599471"/>
            <a:ext cx="10457890" cy="6083961"/>
          </a:xfrm>
          <a:prstGeom prst="rect">
            <a:avLst/>
          </a:prstGeom>
        </p:spPr>
      </p:pic>
      <p:pic>
        <p:nvPicPr>
          <p:cNvPr id="7" name="Picture 6">
            <a:extLst>
              <a:ext uri="{FF2B5EF4-FFF2-40B4-BE49-F238E27FC236}">
                <a16:creationId xmlns:a16="http://schemas.microsoft.com/office/drawing/2014/main" id="{440997F1-128E-3A43-97D6-61B9BBA03238}"/>
              </a:ext>
            </a:extLst>
          </p:cNvPr>
          <p:cNvPicPr>
            <a:picLocks noChangeAspect="1"/>
          </p:cNvPicPr>
          <p:nvPr/>
        </p:nvPicPr>
        <p:blipFill>
          <a:blip r:embed="rId4"/>
          <a:stretch>
            <a:fillRect/>
          </a:stretch>
        </p:blipFill>
        <p:spPr>
          <a:xfrm>
            <a:off x="65577" y="4489938"/>
            <a:ext cx="1862976" cy="1516815"/>
          </a:xfrm>
          <a:prstGeom prst="rect">
            <a:avLst/>
          </a:prstGeom>
          <a:ln w="12700">
            <a:solidFill>
              <a:schemeClr val="tx1">
                <a:lumMod val="85000"/>
                <a:lumOff val="15000"/>
              </a:schemeClr>
            </a:solidFill>
          </a:ln>
        </p:spPr>
      </p:pic>
      <p:sp>
        <p:nvSpPr>
          <p:cNvPr id="8" name="Rectangle 7">
            <a:extLst>
              <a:ext uri="{FF2B5EF4-FFF2-40B4-BE49-F238E27FC236}">
                <a16:creationId xmlns:a16="http://schemas.microsoft.com/office/drawing/2014/main" id="{55D2B080-7EBF-7A41-9C16-AC2105BFCA02}"/>
              </a:ext>
            </a:extLst>
          </p:cNvPr>
          <p:cNvSpPr/>
          <p:nvPr/>
        </p:nvSpPr>
        <p:spPr>
          <a:xfrm>
            <a:off x="2161307" y="6143510"/>
            <a:ext cx="665020" cy="523296"/>
          </a:xfrm>
          <a:prstGeom prst="rect">
            <a:avLst/>
          </a:prstGeom>
          <a:noFill/>
          <a:ln w="127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5CD3D1A-436E-FA4C-AA04-02F4387F9282}"/>
              </a:ext>
            </a:extLst>
          </p:cNvPr>
          <p:cNvCxnSpPr/>
          <p:nvPr/>
        </p:nvCxnSpPr>
        <p:spPr>
          <a:xfrm flipH="1" flipV="1">
            <a:off x="65577" y="5998440"/>
            <a:ext cx="2095730" cy="676679"/>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83C31CF-FE7A-B448-B7BA-353DE4ADB971}"/>
              </a:ext>
            </a:extLst>
          </p:cNvPr>
          <p:cNvCxnSpPr>
            <a:cxnSpLocks/>
          </p:cNvCxnSpPr>
          <p:nvPr/>
        </p:nvCxnSpPr>
        <p:spPr>
          <a:xfrm flipH="1" flipV="1">
            <a:off x="1928553" y="4473312"/>
            <a:ext cx="897774" cy="1677529"/>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47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3D1173-6B37-0541-990C-9F4E47DE38EE}"/>
              </a:ext>
            </a:extLst>
          </p:cNvPr>
          <p:cNvPicPr>
            <a:picLocks noChangeAspect="1"/>
          </p:cNvPicPr>
          <p:nvPr/>
        </p:nvPicPr>
        <p:blipFill rotWithShape="1">
          <a:blip r:embed="rId3"/>
          <a:srcRect t="77793" r="70687"/>
          <a:stretch/>
        </p:blipFill>
        <p:spPr>
          <a:xfrm>
            <a:off x="739353" y="631768"/>
            <a:ext cx="11483675" cy="5061126"/>
          </a:xfrm>
          <a:prstGeom prst="rect">
            <a:avLst/>
          </a:prstGeom>
        </p:spPr>
      </p:pic>
    </p:spTree>
    <p:extLst>
      <p:ext uri="{BB962C8B-B14F-4D97-AF65-F5344CB8AC3E}">
        <p14:creationId xmlns:p14="http://schemas.microsoft.com/office/powerpoint/2010/main" val="827621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3218</TotalTime>
  <Words>340</Words>
  <Application>Microsoft Macintosh PowerPoint</Application>
  <PresentationFormat>Custom</PresentationFormat>
  <Paragraphs>52</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Chalkboard</vt:lpstr>
      <vt:lpstr>Courier</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Benjamin</dc:creator>
  <cp:lastModifiedBy>Michael Richard Benjamin</cp:lastModifiedBy>
  <cp:revision>33</cp:revision>
  <dcterms:created xsi:type="dcterms:W3CDTF">2013-03-07T13:15:35Z</dcterms:created>
  <dcterms:modified xsi:type="dcterms:W3CDTF">2020-12-30T14:45:07Z</dcterms:modified>
</cp:coreProperties>
</file>