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7" r:id="rId2"/>
    <p:sldId id="256" r:id="rId3"/>
    <p:sldId id="259" r:id="rId4"/>
    <p:sldId id="258" r:id="rId5"/>
    <p:sldId id="261" r:id="rId6"/>
    <p:sldId id="263" r:id="rId7"/>
    <p:sldId id="265" r:id="rId8"/>
    <p:sldId id="266" r:id="rId9"/>
    <p:sldId id="267" r:id="rId10"/>
    <p:sldId id="268" r:id="rId11"/>
    <p:sldId id="269" r:id="rId12"/>
    <p:sldId id="271" r:id="rId13"/>
    <p:sldId id="270" r:id="rId14"/>
    <p:sldId id="288" r:id="rId15"/>
    <p:sldId id="280" r:id="rId16"/>
    <p:sldId id="290" r:id="rId17"/>
    <p:sldId id="291" r:id="rId18"/>
    <p:sldId id="273" r:id="rId19"/>
    <p:sldId id="272" r:id="rId20"/>
    <p:sldId id="341" r:id="rId21"/>
    <p:sldId id="278" r:id="rId22"/>
    <p:sldId id="275" r:id="rId23"/>
    <p:sldId id="281" r:id="rId24"/>
    <p:sldId id="287" r:id="rId25"/>
    <p:sldId id="292" r:id="rId26"/>
    <p:sldId id="293" r:id="rId27"/>
    <p:sldId id="294" r:id="rId28"/>
    <p:sldId id="289" r:id="rId29"/>
    <p:sldId id="295" r:id="rId30"/>
    <p:sldId id="296" r:id="rId31"/>
    <p:sldId id="300" r:id="rId32"/>
    <p:sldId id="301" r:id="rId33"/>
    <p:sldId id="297" r:id="rId34"/>
    <p:sldId id="304" r:id="rId35"/>
    <p:sldId id="307" r:id="rId36"/>
    <p:sldId id="306" r:id="rId37"/>
    <p:sldId id="305" r:id="rId38"/>
    <p:sldId id="325" r:id="rId39"/>
    <p:sldId id="302" r:id="rId40"/>
    <p:sldId id="321" r:id="rId41"/>
    <p:sldId id="323" r:id="rId42"/>
    <p:sldId id="322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20" r:id="rId55"/>
    <p:sldId id="319" r:id="rId56"/>
    <p:sldId id="326" r:id="rId57"/>
    <p:sldId id="333" r:id="rId58"/>
    <p:sldId id="327" r:id="rId59"/>
    <p:sldId id="332" r:id="rId60"/>
    <p:sldId id="334" r:id="rId61"/>
    <p:sldId id="328" r:id="rId62"/>
    <p:sldId id="329" r:id="rId63"/>
    <p:sldId id="335" r:id="rId64"/>
    <p:sldId id="330" r:id="rId65"/>
    <p:sldId id="277" r:id="rId66"/>
    <p:sldId id="274" r:id="rId67"/>
    <p:sldId id="336" r:id="rId68"/>
    <p:sldId id="276" r:id="rId69"/>
    <p:sldId id="324" r:id="rId70"/>
    <p:sldId id="303" r:id="rId71"/>
    <p:sldId id="337" r:id="rId72"/>
    <p:sldId id="338" r:id="rId73"/>
    <p:sldId id="340" r:id="rId74"/>
    <p:sldId id="342" r:id="rId75"/>
    <p:sldId id="343" r:id="rId76"/>
    <p:sldId id="344" r:id="rId77"/>
    <p:sldId id="345" r:id="rId78"/>
    <p:sldId id="346" r:id="rId79"/>
    <p:sldId id="352" r:id="rId80"/>
    <p:sldId id="348" r:id="rId81"/>
    <p:sldId id="339" r:id="rId82"/>
    <p:sldId id="350" r:id="rId83"/>
    <p:sldId id="351" r:id="rId84"/>
    <p:sldId id="349" r:id="rId85"/>
    <p:sldId id="353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32" autoAdjust="0"/>
    <p:restoredTop sz="80932" autoAdjust="0"/>
  </p:normalViewPr>
  <p:slideViewPr>
    <p:cSldViewPr>
      <p:cViewPr varScale="1">
        <p:scale>
          <a:sx n="99" d="100"/>
          <a:sy n="99" d="100"/>
        </p:scale>
        <p:origin x="-195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AD4E2-AA79-4EBB-8481-118C3A968287}" type="datetimeFigureOut">
              <a:rPr lang="en-US" smtClean="0"/>
              <a:pPr/>
              <a:t>8/24/2010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8CF7B-F477-4A43-B1E4-7C968AF7F2D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1242F1-0618-4543-BEBB-912892C00836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1143000" y="685488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730" tIns="44865" rIns="89730" bIns="44865" anchor="ctr"/>
          <a:lstStyle/>
          <a:p>
            <a:endParaRPr lang="en-US"/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/>
          </p:nvPr>
        </p:nvSpPr>
        <p:spPr>
          <a:xfrm>
            <a:off x="686422" y="4344025"/>
            <a:ext cx="5483605" cy="4114488"/>
          </a:xfrm>
          <a:noFill/>
          <a:ln/>
        </p:spPr>
        <p:txBody>
          <a:bodyPr wrap="none" anchor="ctr"/>
          <a:lstStyle/>
          <a:p>
            <a:pPr defTabSz="448650"/>
            <a:r>
              <a:rPr lang="en-US" dirty="0" smtClean="0"/>
              <a:t>Hey everyone, just to introduce myself I’m </a:t>
            </a:r>
            <a:r>
              <a:rPr lang="en-US" dirty="0" err="1" smtClean="0"/>
              <a:t>ian</a:t>
            </a:r>
            <a:r>
              <a:rPr lang="en-US" dirty="0" smtClean="0"/>
              <a:t> </a:t>
            </a:r>
            <a:r>
              <a:rPr lang="en-US" dirty="0" err="1" smtClean="0"/>
              <a:t>katz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1242F1-0618-4543-BEBB-912892C00836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1143000" y="685488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730" tIns="44865" rIns="89730" bIns="44865" anchor="ctr"/>
          <a:lstStyle/>
          <a:p>
            <a:endParaRPr lang="en-US"/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/>
          </p:nvPr>
        </p:nvSpPr>
        <p:spPr>
          <a:xfrm>
            <a:off x="686422" y="4344025"/>
            <a:ext cx="5483605" cy="4114488"/>
          </a:xfrm>
          <a:noFill/>
          <a:ln/>
        </p:spPr>
        <p:txBody>
          <a:bodyPr wrap="none" anchor="ctr"/>
          <a:lstStyle/>
          <a:p>
            <a:pPr defTabSz="448650"/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1242F1-0618-4543-BEBB-912892C00836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1143000" y="685488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730" tIns="44865" rIns="89730" bIns="44865" anchor="ctr"/>
          <a:lstStyle/>
          <a:p>
            <a:endParaRPr lang="en-US"/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/>
          </p:nvPr>
        </p:nvSpPr>
        <p:spPr>
          <a:xfrm>
            <a:off x="686422" y="4344025"/>
            <a:ext cx="5483605" cy="4114488"/>
          </a:xfrm>
          <a:noFill/>
          <a:ln/>
        </p:spPr>
        <p:txBody>
          <a:bodyPr wrap="none" anchor="ctr"/>
          <a:lstStyle/>
          <a:p>
            <a:pPr defTabSz="448650"/>
            <a:r>
              <a:rPr lang="en-US" dirty="0" smtClean="0"/>
              <a:t>Every</a:t>
            </a:r>
            <a:r>
              <a:rPr lang="en-US" baseline="0" dirty="0" smtClean="0"/>
              <a:t> mission is the same general series of steps.  This will be different for you if you have ACOMMS, but these are ours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1242F1-0618-4543-BEBB-912892C00836}" type="slidenum">
              <a:rPr lang="en-US" smtClean="0"/>
              <a:pPr>
                <a:defRPr/>
              </a:pPr>
              <a:t>13</a:t>
            </a:fld>
            <a:endParaRPr lang="en-US" smtClean="0"/>
          </a:p>
        </p:txBody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1143000" y="685488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730" tIns="44865" rIns="89730" bIns="44865" anchor="ctr"/>
          <a:lstStyle/>
          <a:p>
            <a:endParaRPr lang="en-US"/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/>
          </p:nvPr>
        </p:nvSpPr>
        <p:spPr>
          <a:xfrm>
            <a:off x="686422" y="4344025"/>
            <a:ext cx="5483605" cy="4114488"/>
          </a:xfrm>
          <a:noFill/>
          <a:ln/>
        </p:spPr>
        <p:txBody>
          <a:bodyPr wrap="none" anchor="ctr"/>
          <a:lstStyle/>
          <a:p>
            <a:pPr defTabSz="448650"/>
            <a:r>
              <a:rPr lang="en-US" dirty="0" smtClean="0"/>
              <a:t>The mission envelope starts when the operator knows</a:t>
            </a:r>
            <a:r>
              <a:rPr lang="en-US" baseline="0" dirty="0" smtClean="0"/>
              <a:t> what he wants to run, and ends when he turns on manual control.  Everything between that and the next envelope is intermission.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concept is simple: don’t stare</a:t>
            </a:r>
            <a:r>
              <a:rPr lang="en-US" baseline="0" dirty="0" smtClean="0"/>
              <a:t> at a </a:t>
            </a:r>
            <a:r>
              <a:rPr lang="en-US" baseline="0" dirty="0" smtClean="0"/>
              <a:t>screen…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you can have the computer alert you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brings me to my second tool for</a:t>
            </a:r>
            <a:r>
              <a:rPr lang="en-US" baseline="0" dirty="0" smtClean="0"/>
              <a:t> reducing mission envelope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Make</a:t>
            </a:r>
            <a:r>
              <a:rPr lang="en-US" baseline="0" dirty="0" smtClean="0"/>
              <a:t> sure the vehicle hasn’t popped up somewhere it shouldn’t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They</a:t>
            </a:r>
            <a:r>
              <a:rPr lang="en-US" baseline="0" dirty="0" smtClean="0"/>
              <a:t> read the coordinates, and punch it into their </a:t>
            </a:r>
            <a:r>
              <a:rPr lang="en-US" baseline="0" dirty="0" err="1" smtClean="0"/>
              <a:t>nav</a:t>
            </a:r>
            <a:r>
              <a:rPr lang="en-US" baseline="0" dirty="0" smtClean="0"/>
              <a:t>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You don’t have to use</a:t>
            </a:r>
            <a:r>
              <a:rPr lang="en-US" baseline="0" dirty="0" smtClean="0"/>
              <a:t> my tools, but you should have your own equivalent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I’ve been working on </a:t>
            </a:r>
            <a:r>
              <a:rPr lang="en-US" dirty="0" err="1" smtClean="0"/>
              <a:t>auvs</a:t>
            </a:r>
            <a:r>
              <a:rPr lang="en-US" dirty="0" smtClean="0"/>
              <a:t> for the past 4 years,</a:t>
            </a:r>
            <a:r>
              <a:rPr lang="en-US" baseline="0" dirty="0" smtClean="0"/>
              <a:t> which is an extension of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tools that your</a:t>
            </a:r>
            <a:r>
              <a:rPr lang="en-US" baseline="0" dirty="0" smtClean="0"/>
              <a:t> crew can use.  They understand maps, bathymetry, tides, wind, and weather… but you have to deliver it to them.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1242F1-0618-4543-BEBB-912892C00836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1143000" y="685488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730" tIns="44865" rIns="89730" bIns="44865" anchor="ctr"/>
          <a:lstStyle/>
          <a:p>
            <a:endParaRPr lang="en-US"/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/>
          </p:nvPr>
        </p:nvSpPr>
        <p:spPr>
          <a:xfrm>
            <a:off x="686422" y="4344025"/>
            <a:ext cx="5483605" cy="4114488"/>
          </a:xfrm>
          <a:noFill/>
          <a:ln/>
        </p:spPr>
        <p:txBody>
          <a:bodyPr wrap="none" anchor="ctr"/>
          <a:lstStyle/>
          <a:p>
            <a:pPr defTabSz="448650"/>
            <a:r>
              <a:rPr lang="en-US" dirty="0" smtClean="0"/>
              <a:t>Refresher: we’re talking</a:t>
            </a:r>
            <a:r>
              <a:rPr lang="en-US" baseline="0" dirty="0" smtClean="0"/>
              <a:t> what happens between pressing the stop button and knowing what the next mission will cover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448650"/>
            <a:r>
              <a:rPr lang="en-US" dirty="0" smtClean="0"/>
              <a:t>In other words, the time when decisions are made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About $100 of ship time, just for the data</a:t>
            </a:r>
            <a:r>
              <a:rPr lang="en-US" baseline="0" dirty="0" smtClean="0"/>
              <a:t> … and $10 per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Database gives you granularity,</a:t>
            </a:r>
            <a:r>
              <a:rPr lang="en-US" baseline="0" dirty="0" smtClean="0"/>
              <a:t> properly programmed </a:t>
            </a:r>
            <a:r>
              <a:rPr lang="en-US" baseline="0" dirty="0" err="1" smtClean="0"/>
              <a:t>webpages</a:t>
            </a:r>
            <a:r>
              <a:rPr lang="en-US" baseline="0" dirty="0" smtClean="0"/>
              <a:t> give you the rest. I’m not going to waste time here with a demo, so here are screenshots.  See me after if you want to try it for yourself.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Say we’ve just finished</a:t>
            </a:r>
            <a:r>
              <a:rPr lang="en-US" baseline="0" dirty="0" smtClean="0"/>
              <a:t> with mission 575.  the vehicle has just surfaced from mission 576.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Automated data collection … which</a:t>
            </a:r>
            <a:r>
              <a:rPr lang="en-US" baseline="0" dirty="0" smtClean="0"/>
              <a:t> I’ve been doing for the past 8 years.  And I’ll say off the bat that this talk will be light on implementation details, because (a) the code is available – this isn’t a how-to lecture and (b) at this point I don’t feel the need to establish “street </a:t>
            </a:r>
            <a:r>
              <a:rPr lang="en-US" baseline="0" dirty="0" err="1" smtClean="0"/>
              <a:t>cred</a:t>
            </a:r>
            <a:r>
              <a:rPr lang="en-US" baseline="0" dirty="0" smtClean="0"/>
              <a:t>” for </a:t>
            </a:r>
            <a:r>
              <a:rPr lang="en-US" baseline="0" smtClean="0"/>
              <a:t>doing what I 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where compression and caching come in</a:t>
            </a:r>
            <a:r>
              <a:rPr lang="en-US" baseline="0" dirty="0" smtClean="0"/>
              <a:t> – we convert to jpg and scale down the images.  We also start by viewing every 32</a:t>
            </a:r>
            <a:r>
              <a:rPr lang="en-US" baseline="30000" dirty="0" smtClean="0"/>
              <a:t>nd</a:t>
            </a:r>
            <a:r>
              <a:rPr lang="en-US" baseline="0" dirty="0" smtClean="0"/>
              <a:t> image.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can essentially zoom out if we need more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rest of the mission summary</a:t>
            </a:r>
            <a:r>
              <a:rPr lang="en-US" baseline="0" dirty="0" smtClean="0"/>
              <a:t> page is click-to-load flash charts of the most common things that we monitor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also have a  link back to the summary</a:t>
            </a:r>
            <a:r>
              <a:rPr lang="en-US" baseline="0" dirty="0" smtClean="0"/>
              <a:t> page for this date and site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the vehicle</a:t>
            </a:r>
            <a:r>
              <a:rPr lang="en-US" baseline="0" dirty="0" smtClean="0"/>
              <a:t> that I operate, so far my favorite automated data collection platform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Database gives you granularity,</a:t>
            </a:r>
            <a:r>
              <a:rPr lang="en-US" baseline="0" dirty="0" smtClean="0"/>
              <a:t> properly programmed </a:t>
            </a:r>
            <a:r>
              <a:rPr lang="en-US" baseline="0" dirty="0" err="1" smtClean="0"/>
              <a:t>webpages</a:t>
            </a:r>
            <a:r>
              <a:rPr lang="en-US" baseline="0" dirty="0" smtClean="0"/>
              <a:t> give you the rest. I’m not going to waste time here with a demo, so here are screenshots.  See me after if you want to try it for yourself.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well</a:t>
            </a:r>
            <a:r>
              <a:rPr lang="en-US" baseline="0" dirty="0" smtClean="0"/>
              <a:t> did we do?  This is a histogram of intermission times for our last month of ops.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access it, asses</a:t>
            </a:r>
            <a:r>
              <a:rPr lang="en-US" baseline="0" dirty="0" smtClean="0"/>
              <a:t>s it… make sure you’re getting what you </a:t>
            </a:r>
            <a:r>
              <a:rPr lang="en-US" baseline="0" dirty="0" smtClean="0"/>
              <a:t>need.  Collect data as fast as possible and stay on track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1242F1-0618-4543-BEBB-912892C00836}" type="slidenum">
              <a:rPr lang="en-US" smtClean="0"/>
              <a:pPr>
                <a:defRPr/>
              </a:pPr>
              <a:t>79</a:t>
            </a:fld>
            <a:endParaRPr lang="en-US" smtClean="0"/>
          </a:p>
        </p:txBody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1143000" y="685488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730" tIns="44865" rIns="89730" bIns="44865" anchor="ctr"/>
          <a:lstStyle/>
          <a:p>
            <a:endParaRPr lang="en-US"/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/>
          </p:nvPr>
        </p:nvSpPr>
        <p:spPr>
          <a:xfrm>
            <a:off x="686422" y="4344025"/>
            <a:ext cx="5483605" cy="4114488"/>
          </a:xfrm>
          <a:noFill/>
          <a:ln/>
        </p:spPr>
        <p:txBody>
          <a:bodyPr wrap="none" anchor="ctr"/>
          <a:lstStyle/>
          <a:p>
            <a:pPr defTabSz="448650"/>
            <a:r>
              <a:rPr lang="en-US" dirty="0" smtClean="0"/>
              <a:t>This are</a:t>
            </a:r>
            <a:r>
              <a:rPr lang="en-US" baseline="0" dirty="0" smtClean="0"/>
              <a:t> the 3 things I’m going to talk about today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access it, asses</a:t>
            </a:r>
            <a:r>
              <a:rPr lang="en-US" baseline="0" dirty="0" smtClean="0"/>
              <a:t>s it… make sure you’re </a:t>
            </a:r>
            <a:r>
              <a:rPr lang="en-US" baseline="0" smtClean="0"/>
              <a:t>getting what you need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8CF7B-F477-4A43-B1E4-7C968AF7F2DD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1242F1-0618-4543-BEBB-912892C00836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1143000" y="685488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730" tIns="44865" rIns="89730" bIns="44865" anchor="ctr"/>
          <a:lstStyle/>
          <a:p>
            <a:endParaRPr lang="en-US"/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/>
          </p:nvPr>
        </p:nvSpPr>
        <p:spPr>
          <a:xfrm>
            <a:off x="686422" y="4344025"/>
            <a:ext cx="5483605" cy="4114488"/>
          </a:xfrm>
          <a:noFill/>
          <a:ln/>
        </p:spPr>
        <p:txBody>
          <a:bodyPr wrap="none" anchor="ctr"/>
          <a:lstStyle/>
          <a:p>
            <a:pPr defTabSz="448650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1242F1-0618-4543-BEBB-912892C00836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1143000" y="685488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730" tIns="44865" rIns="89730" bIns="44865" anchor="ctr"/>
          <a:lstStyle/>
          <a:p>
            <a:endParaRPr lang="en-US"/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/>
          </p:nvPr>
        </p:nvSpPr>
        <p:spPr>
          <a:xfrm>
            <a:off x="686422" y="4344025"/>
            <a:ext cx="5483605" cy="4114488"/>
          </a:xfrm>
          <a:noFill/>
          <a:ln/>
        </p:spPr>
        <p:txBody>
          <a:bodyPr wrap="none" anchor="ctr"/>
          <a:lstStyle/>
          <a:p>
            <a:pPr defTabSz="448650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1242F1-0618-4543-BEBB-912892C00836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1143000" y="685488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730" tIns="44865" rIns="89730" bIns="44865" anchor="ctr"/>
          <a:lstStyle/>
          <a:p>
            <a:endParaRPr lang="en-US"/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/>
          </p:nvPr>
        </p:nvSpPr>
        <p:spPr>
          <a:xfrm>
            <a:off x="686422" y="4344025"/>
            <a:ext cx="5483605" cy="4114488"/>
          </a:xfrm>
          <a:noFill/>
          <a:ln/>
        </p:spPr>
        <p:txBody>
          <a:bodyPr wrap="none" anchor="ctr"/>
          <a:lstStyle/>
          <a:p>
            <a:pPr defTabSz="448650"/>
            <a:r>
              <a:rPr lang="en-US" dirty="0" smtClean="0"/>
              <a:t>Specifically, as it relates to time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1242F1-0618-4543-BEBB-912892C00836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1143000" y="685488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730" tIns="44865" rIns="89730" bIns="44865" anchor="ctr"/>
          <a:lstStyle/>
          <a:p>
            <a:endParaRPr lang="en-US"/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/>
          </p:nvPr>
        </p:nvSpPr>
        <p:spPr>
          <a:xfrm>
            <a:off x="686422" y="4344025"/>
            <a:ext cx="5483605" cy="4114488"/>
          </a:xfrm>
          <a:noFill/>
          <a:ln/>
        </p:spPr>
        <p:txBody>
          <a:bodyPr wrap="none" anchor="ctr"/>
          <a:lstStyle/>
          <a:p>
            <a:pPr defTabSz="448650"/>
            <a:r>
              <a:rPr lang="en-US" dirty="0" smtClean="0"/>
              <a:t>Boat</a:t>
            </a:r>
            <a:r>
              <a:rPr lang="en-US" baseline="0" dirty="0" smtClean="0"/>
              <a:t> time is expensive.  By my calculations, 12 cents every second.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1242F1-0618-4543-BEBB-912892C00836}" type="slidenum">
              <a:rPr lang="en-US" smtClean="0"/>
              <a:pPr>
                <a:defRPr/>
              </a:pPr>
              <a:t>10</a:t>
            </a:fld>
            <a:endParaRPr lang="en-US" smtClean="0"/>
          </a:p>
        </p:txBody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1143000" y="685488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730" tIns="44865" rIns="89730" bIns="44865" anchor="ctr"/>
          <a:lstStyle/>
          <a:p>
            <a:endParaRPr lang="en-US"/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body"/>
          </p:nvPr>
        </p:nvSpPr>
        <p:spPr>
          <a:xfrm>
            <a:off x="686422" y="4344025"/>
            <a:ext cx="5483605" cy="4114488"/>
          </a:xfrm>
          <a:noFill/>
          <a:ln/>
        </p:spPr>
        <p:txBody>
          <a:bodyPr wrap="none" anchor="ctr"/>
          <a:lstStyle/>
          <a:p>
            <a:pPr defTabSz="448650"/>
            <a:r>
              <a:rPr lang="en-US" dirty="0" smtClean="0"/>
              <a:t>This are</a:t>
            </a:r>
            <a:r>
              <a:rPr lang="en-US" baseline="0" dirty="0" smtClean="0"/>
              <a:t> the 3 things I’m going to talk about today</a:t>
            </a: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0601-8FAA-4DEC-9AB9-23AF8434A899}" type="datetimeFigureOut">
              <a:rPr lang="en-US" smtClean="0"/>
              <a:pPr/>
              <a:t>8/24/2010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6A20-5FE5-4EC6-9FFC-C25989296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0601-8FAA-4DEC-9AB9-23AF8434A899}" type="datetimeFigureOut">
              <a:rPr lang="en-US" smtClean="0"/>
              <a:pPr/>
              <a:t>8/24/2010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6A20-5FE5-4EC6-9FFC-C25989296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0601-8FAA-4DEC-9AB9-23AF8434A899}" type="datetimeFigureOut">
              <a:rPr lang="en-US" smtClean="0"/>
              <a:pPr/>
              <a:t>8/24/2010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6A20-5FE5-4EC6-9FFC-C25989296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0601-8FAA-4DEC-9AB9-23AF8434A899}" type="datetimeFigureOut">
              <a:rPr lang="en-US" smtClean="0"/>
              <a:pPr/>
              <a:t>8/24/2010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6A20-5FE5-4EC6-9FFC-C25989296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0601-8FAA-4DEC-9AB9-23AF8434A899}" type="datetimeFigureOut">
              <a:rPr lang="en-US" smtClean="0"/>
              <a:pPr/>
              <a:t>8/24/2010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6A20-5FE5-4EC6-9FFC-C25989296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0601-8FAA-4DEC-9AB9-23AF8434A899}" type="datetimeFigureOut">
              <a:rPr lang="en-US" smtClean="0"/>
              <a:pPr/>
              <a:t>8/24/2010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6A20-5FE5-4EC6-9FFC-C25989296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0601-8FAA-4DEC-9AB9-23AF8434A899}" type="datetimeFigureOut">
              <a:rPr lang="en-US" smtClean="0"/>
              <a:pPr/>
              <a:t>8/24/2010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6A20-5FE5-4EC6-9FFC-C25989296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0601-8FAA-4DEC-9AB9-23AF8434A899}" type="datetimeFigureOut">
              <a:rPr lang="en-US" smtClean="0"/>
              <a:pPr/>
              <a:t>8/24/2010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6A20-5FE5-4EC6-9FFC-C25989296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0601-8FAA-4DEC-9AB9-23AF8434A899}" type="datetimeFigureOut">
              <a:rPr lang="en-US" smtClean="0"/>
              <a:pPr/>
              <a:t>8/24/2010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6A20-5FE5-4EC6-9FFC-C25989296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0601-8FAA-4DEC-9AB9-23AF8434A899}" type="datetimeFigureOut">
              <a:rPr lang="en-US" smtClean="0"/>
              <a:pPr/>
              <a:t>8/24/2010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6A20-5FE5-4EC6-9FFC-C25989296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0601-8FAA-4DEC-9AB9-23AF8434A899}" type="datetimeFigureOut">
              <a:rPr lang="en-US" smtClean="0"/>
              <a:pPr/>
              <a:t>8/24/2010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06A20-5FE5-4EC6-9FFC-C25989296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50601-8FAA-4DEC-9AB9-23AF8434A899}" type="datetimeFigureOut">
              <a:rPr lang="en-US" smtClean="0"/>
              <a:pPr/>
              <a:t>8/24/2010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06A20-5FE5-4EC6-9FFC-C25989296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vboxsvr\ikatz\MIT%20Sea%20Grant\2010-08-21%20-%20MOOS-DAWG%20presentation\diveofficer_1a.av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vboxsvr\ikatz\MIT%20Sea%20Grant\2010-08-21%20-%20MOOS-DAWG%20presentation\diveofficer_2a.avi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 lIns="90000" tIns="46800" rIns="90000" bIns="46800" anchor="t">
            <a:normAutofit/>
          </a:bodyPr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5400" b="1" dirty="0" smtClean="0">
                <a:solidFill>
                  <a:schemeClr val="bg1"/>
                </a:solidFill>
                <a:latin typeface="+mn-lt"/>
              </a:rPr>
              <a:t>Optimizing Ops</a:t>
            </a:r>
            <a:endParaRPr lang="en-GB" sz="5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438400"/>
          </a:xfrm>
        </p:spPr>
        <p:txBody>
          <a:bodyPr>
            <a:no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Helvetica Narrow Bold" pitchFamily="34" charset="0"/>
              </a:rPr>
              <a:t>Ian Katz</a:t>
            </a:r>
          </a:p>
          <a:p>
            <a:endParaRPr lang="en-GB" sz="2000" dirty="0">
              <a:solidFill>
                <a:schemeClr val="bg1"/>
              </a:solidFill>
              <a:latin typeface="Helvetica Narrow Bold" pitchFamily="34" charset="0"/>
            </a:endParaRPr>
          </a:p>
          <a:p>
            <a:r>
              <a:rPr lang="en-GB" sz="2000" dirty="0" smtClean="0">
                <a:solidFill>
                  <a:schemeClr val="bg1"/>
                </a:solidFill>
                <a:latin typeface="Helvetica Narrow Bold" pitchFamily="34" charset="0"/>
              </a:rPr>
              <a:t>MIT Sea Grant </a:t>
            </a:r>
          </a:p>
          <a:p>
            <a:r>
              <a:rPr lang="en-GB" sz="2000" dirty="0" smtClean="0">
                <a:solidFill>
                  <a:schemeClr val="bg1"/>
                </a:solidFill>
                <a:latin typeface="Helvetica Narrow Bold" pitchFamily="34" charset="0"/>
              </a:rPr>
              <a:t>Autonomous Underwater Vehicles </a:t>
            </a:r>
            <a:r>
              <a:rPr lang="en-GB" sz="2000" dirty="0" smtClean="0">
                <a:solidFill>
                  <a:schemeClr val="bg1"/>
                </a:solidFill>
                <a:latin typeface="Helvetica Narrow Bold" pitchFamily="34" charset="0"/>
              </a:rPr>
              <a:t>Laboratory</a:t>
            </a:r>
          </a:p>
          <a:p>
            <a:r>
              <a:rPr lang="en-GB" sz="2000" dirty="0" smtClean="0">
                <a:solidFill>
                  <a:schemeClr val="bg1"/>
                </a:solidFill>
                <a:latin typeface="Helvetica Narrow Bold" pitchFamily="34" charset="0"/>
              </a:rPr>
              <a:t/>
            </a:r>
            <a:br>
              <a:rPr lang="en-GB" sz="2000" dirty="0" smtClean="0">
                <a:solidFill>
                  <a:schemeClr val="bg1"/>
                </a:solidFill>
                <a:latin typeface="Helvetica Narrow Bold" pitchFamily="34" charset="0"/>
              </a:rPr>
            </a:br>
            <a:r>
              <a:rPr lang="en-GB" sz="2000" dirty="0" smtClean="0">
                <a:solidFill>
                  <a:schemeClr val="bg1"/>
                </a:solidFill>
                <a:latin typeface="Helvetica Narrow Bold" pitchFamily="34" charset="0"/>
              </a:rPr>
              <a:t>Presented at MOOS-DAWG August </a:t>
            </a:r>
            <a:r>
              <a:rPr lang="en-GB" sz="2000" dirty="0" smtClean="0">
                <a:solidFill>
                  <a:schemeClr val="bg1"/>
                </a:solidFill>
                <a:latin typeface="Helvetica Narrow Bold" pitchFamily="34" charset="0"/>
              </a:rPr>
              <a:t>24, 2010</a:t>
            </a:r>
            <a:endParaRPr lang="en-US" sz="2000" dirty="0"/>
          </a:p>
        </p:txBody>
      </p:sp>
      <p:pic>
        <p:nvPicPr>
          <p:cNvPr id="6" name="Picture 4" descr="I:\MIT Sea Grant\MIT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866" y="3886200"/>
            <a:ext cx="2183534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2773362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Make the Most of Ops</a:t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chemeClr val="bg1"/>
                </a:solidFill>
              </a:rPr>
              <a:t>In 3 Ways: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6971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b="1" dirty="0" smtClean="0">
                <a:solidFill>
                  <a:schemeClr val="bg1"/>
                </a:solidFill>
              </a:rPr>
              <a:t>Reduce mission envelope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b="1" dirty="0" smtClean="0">
                <a:solidFill>
                  <a:schemeClr val="bg1"/>
                </a:solidFill>
              </a:rPr>
              <a:t>Reduce intermission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b="1" dirty="0" smtClean="0">
                <a:solidFill>
                  <a:schemeClr val="bg1"/>
                </a:solidFill>
              </a:rPr>
              <a:t>Reduce error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3840162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“Mission envelope” and “intermission”?</a:t>
            </a:r>
            <a:br>
              <a:rPr lang="en-US" sz="5400" dirty="0" smtClean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/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 smtClean="0">
                <a:solidFill>
                  <a:schemeClr val="bg1"/>
                </a:solidFill>
              </a:rPr>
              <a:t>What are they?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(Besides terms that I made up)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62200" y="381000"/>
            <a:ext cx="6324600" cy="6019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Think of a mission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Check your environment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Tides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Depth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Location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Traffic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Configure mission and parameters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Pre-flight checks</a:t>
            </a:r>
          </a:p>
          <a:p>
            <a:r>
              <a:rPr lang="en-US" sz="2400" dirty="0" smtClean="0">
                <a:solidFill>
                  <a:srgbClr val="92D050"/>
                </a:solidFill>
              </a:rPr>
              <a:t>Execute mission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Wait for completion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Post-flight checks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Analyze data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Move support vessel if necessary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Repeat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886200" y="6019800"/>
            <a:ext cx="48006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5943600" y="3276600"/>
            <a:ext cx="5410200" cy="76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10200" y="609600"/>
            <a:ext cx="3200400" cy="0"/>
          </a:xfrm>
          <a:prstGeom prst="line">
            <a:avLst/>
          </a:prstGeom>
          <a:ln w="381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228600" y="304800"/>
            <a:ext cx="8153400" cy="457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en-US" sz="4800" dirty="0" smtClean="0"/>
              <a:t>Mission Envelope</a:t>
            </a:r>
            <a:endParaRPr lang="en-US" sz="4800" dirty="0"/>
          </a:p>
        </p:txBody>
      </p:sp>
      <p:sp>
        <p:nvSpPr>
          <p:cNvPr id="26" name="Rectangle 25"/>
          <p:cNvSpPr/>
          <p:nvPr/>
        </p:nvSpPr>
        <p:spPr>
          <a:xfrm>
            <a:off x="228600" y="5010410"/>
            <a:ext cx="8153400" cy="123799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en-US" sz="2400" dirty="0" smtClean="0"/>
              <a:t>Intermission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62200" y="381000"/>
            <a:ext cx="6324600" cy="6019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Think of a mission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Check your environment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Tides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Depth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Location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Traffic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Configure mission and parameters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Pre-flight checks</a:t>
            </a:r>
          </a:p>
          <a:p>
            <a:r>
              <a:rPr lang="en-US" sz="2400" dirty="0" smtClean="0">
                <a:solidFill>
                  <a:srgbClr val="92D050"/>
                </a:solidFill>
              </a:rPr>
              <a:t>Execute mission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Wait for completion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Post-flight checks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Analyze data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Move support vessel if necessary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Repeat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886200" y="6019800"/>
            <a:ext cx="48006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5943600" y="3276600"/>
            <a:ext cx="5410200" cy="76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10200" y="609600"/>
            <a:ext cx="3200400" cy="0"/>
          </a:xfrm>
          <a:prstGeom prst="line">
            <a:avLst/>
          </a:prstGeom>
          <a:ln w="381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>
                <a:solidFill>
                  <a:schemeClr val="bg1">
                    <a:lumMod val="95000"/>
                  </a:schemeClr>
                </a:solidFill>
              </a:rPr>
              <a:t>Part 1</a:t>
            </a:r>
            <a:endParaRPr lang="en-US" sz="8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153400" cy="17526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Reduce Mission Envelope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:\MIT Sea Grant\2010-08-19 - MOOS-DAWG presentation\exported_pics\P1030836.jpg"/>
          <p:cNvPicPr>
            <a:picLocks noChangeAspect="1" noChangeArrowheads="1"/>
          </p:cNvPicPr>
          <p:nvPr/>
        </p:nvPicPr>
        <p:blipFill>
          <a:blip r:embed="rId3" cstate="print">
            <a:lum bright="12000" contrast="15000"/>
          </a:blip>
          <a:srcRect/>
          <a:stretch>
            <a:fillRect/>
          </a:stretch>
        </p:blipFill>
        <p:spPr bwMode="auto">
          <a:xfrm>
            <a:off x="0" y="0"/>
            <a:ext cx="9144931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24200" y="4267200"/>
            <a:ext cx="5867400" cy="2392362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</a:rPr>
              <a:t>Don’t stare at a screen waiting for the AUV to surface</a:t>
            </a:r>
            <a:endParaRPr lang="en-US" sz="40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I:\MIT Sea Grant\2010-08-19 - MOOS-DAWG presentation\audio_ico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32000" y="889000"/>
            <a:ext cx="5080000" cy="5080000"/>
          </a:xfrm>
          <a:prstGeom prst="rect">
            <a:avLst/>
          </a:prstGeom>
          <a:noFill/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0" y="6096000"/>
            <a:ext cx="89916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Use audible alerts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Our Announcer: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DiveOfficer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RF connectivity (AUV surfaced)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Mission status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Battery level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GPS connectivity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:\MIT Sea Grant\2010-08-19 - MOOS-DAWG presentation\exported_pics\P1030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" y="2956163"/>
            <a:ext cx="2926080" cy="3901837"/>
          </a:xfrm>
          <a:prstGeom prst="rect">
            <a:avLst/>
          </a:prstGeom>
          <a:noFill/>
        </p:spPr>
      </p:pic>
      <p:pic>
        <p:nvPicPr>
          <p:cNvPr id="9219" name="Picture 3" descr="I:\MIT Sea Grant\2010-08-19 - MOOS-DAWG presentation\exported_pics\P1030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7920" y="2956164"/>
            <a:ext cx="2926080" cy="3901836"/>
          </a:xfrm>
          <a:prstGeom prst="rect">
            <a:avLst/>
          </a:prstGeom>
          <a:noFill/>
        </p:spPr>
      </p:pic>
      <p:pic>
        <p:nvPicPr>
          <p:cNvPr id="9220" name="Picture 4" descr="I:\MIT Sea Grant\2010-08-19 - MOOS-DAWG presentation\exported_pics\P10303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2956162"/>
            <a:ext cx="2926080" cy="3901838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Freedom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381000" y="1447800"/>
            <a:ext cx="8763000" cy="987425"/>
          </a:xfrm>
        </p:spPr>
        <p:txBody>
          <a:bodyPr/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to do other important work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diveofficer_1a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914400"/>
            <a:ext cx="9144000" cy="5143501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DiveOfficer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in Action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S:\n769825583_4138746_6541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>
            <a:off x="5105400" y="0"/>
            <a:ext cx="4038600" cy="3028950"/>
          </a:xfrm>
          <a:prstGeom prst="rect">
            <a:avLst/>
          </a:prstGeom>
          <a:noFill/>
        </p:spPr>
      </p:pic>
      <p:pic>
        <p:nvPicPr>
          <p:cNvPr id="7" name="Picture 3" descr="S:\n769825583_3767124_324.jpg"/>
          <p:cNvPicPr>
            <a:picLocks noChangeAspect="1" noChangeArrowheads="1"/>
          </p:cNvPicPr>
          <p:nvPr/>
        </p:nvPicPr>
        <p:blipFill>
          <a:blip r:embed="rId4" cstate="print"/>
          <a:srcRect r="21675"/>
          <a:stretch>
            <a:fillRect/>
          </a:stretch>
        </p:blipFill>
        <p:spPr bwMode="auto">
          <a:xfrm>
            <a:off x="5105400" y="2990850"/>
            <a:ext cx="4038600" cy="3867150"/>
          </a:xfrm>
          <a:prstGeom prst="rect">
            <a:avLst/>
          </a:prstGeom>
          <a:noFill/>
        </p:spPr>
      </p:pic>
      <p:pic>
        <p:nvPicPr>
          <p:cNvPr id="1026" name="Picture 2" descr="I:\MIT Sea Grant\2009-08-20 - Ryan Marine field ops day 4\P10108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857511" y="857512"/>
            <a:ext cx="6858000" cy="5142977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2667000" cy="1905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Since 2007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Getting GPS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diveofficer_2a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028699"/>
            <a:ext cx="9144000" cy="5143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I:\MIT Sea Grant\2010-08-19 - MOOS-DAWG presentation\chasing-2.jpg"/>
          <p:cNvPicPr>
            <a:picLocks noChangeAspect="1" noChangeArrowheads="1"/>
          </p:cNvPicPr>
          <p:nvPr/>
        </p:nvPicPr>
        <p:blipFill>
          <a:blip r:embed="rId3" cstate="print"/>
          <a:srcRect l="968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10200" cy="1401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Google Earth: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Vehicle Tracker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828800" y="4648200"/>
            <a:ext cx="7162799" cy="1600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Read boat GPS via serial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port, vehicle location </a:t>
            </a:r>
            <a:r>
              <a:rPr lang="en-US" sz="3600" b="1" dirty="0" smtClean="0">
                <a:solidFill>
                  <a:srgbClr val="FFFF00"/>
                </a:solidFill>
              </a:rPr>
              <a:t>via MOOS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MIT Sea Grant\2010-08-19 - MOOS-DAWG presentation\vehicles_drifting.jpg"/>
          <p:cNvPicPr>
            <a:picLocks noChangeAspect="1" noChangeArrowheads="1"/>
          </p:cNvPicPr>
          <p:nvPr/>
        </p:nvPicPr>
        <p:blipFill>
          <a:blip r:embed="rId3" cstate="print"/>
          <a:srcRect t="46154" r="70031" b="191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4138613"/>
            <a:ext cx="8534399" cy="165258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Snail trails of the vehicles’ locations, 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and their current heading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:\MIT Sea Grant\2010-08-19 - MOOS-DAWG presentation\exported_pics\P1030874.jpg"/>
          <p:cNvPicPr>
            <a:picLocks noChangeAspect="1" noChangeArrowheads="1"/>
          </p:cNvPicPr>
          <p:nvPr/>
        </p:nvPicPr>
        <p:blipFill>
          <a:blip r:embed="rId2" cstate="print">
            <a:lum bright="10000" contrast="12000"/>
          </a:blip>
          <a:srcRect/>
          <a:stretch>
            <a:fillRect/>
          </a:stretch>
        </p:blipFill>
        <p:spPr bwMode="auto">
          <a:xfrm>
            <a:off x="0" y="0"/>
            <a:ext cx="9144930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5562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effectLst>
                  <a:outerShdw blurRad="482600" sx="102000" sy="102000" algn="ctr" rotWithShape="0">
                    <a:prstClr val="black"/>
                  </a:outerShdw>
                </a:effectLst>
              </a:rPr>
              <a:t>Fits well with navigation systems in wheelhouse</a:t>
            </a:r>
            <a:endParaRPr lang="en-US" dirty="0">
              <a:solidFill>
                <a:schemeClr val="bg1">
                  <a:lumMod val="95000"/>
                </a:schemeClr>
              </a:solidFill>
              <a:effectLst>
                <a:outerShdw blurRad="482600" sx="102000" sy="102000" algn="ctr" rotWithShape="0">
                  <a:prstClr val="black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:\MIT Sea Grant\2010-08-19 - MOOS-DAWG presentation\exported_pics\P1030884.JPG"/>
          <p:cNvPicPr>
            <a:picLocks noChangeAspect="1" noChangeArrowheads="1"/>
          </p:cNvPicPr>
          <p:nvPr/>
        </p:nvPicPr>
        <p:blipFill>
          <a:blip r:embed="rId3" cstate="print">
            <a:lum bright="7000"/>
          </a:blip>
          <a:srcRect/>
          <a:stretch>
            <a:fillRect/>
          </a:stretch>
        </p:blipFill>
        <p:spPr bwMode="auto">
          <a:xfrm>
            <a:off x="0" y="0"/>
            <a:ext cx="9144931" cy="6858000"/>
          </a:xfrm>
          <a:prstGeom prst="rect">
            <a:avLst/>
          </a:prstGeom>
          <a:noFill/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152400"/>
            <a:ext cx="8229600" cy="8382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  <a:effectLst>
                  <a:outerShdw blurRad="482600" sx="102000" sy="102000" algn="ctr" rotWithShape="0">
                    <a:prstClr val="black"/>
                  </a:outerShdw>
                </a:effectLst>
                <a:latin typeface="+mj-lt"/>
                <a:ea typeface="+mj-ea"/>
                <a:cs typeface="+mj-cs"/>
              </a:rPr>
              <a:t>Captains use it effectively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482600" sx="102000" sy="102000" algn="ctr" rotWithShape="0">
                  <a:prstClr val="black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Reducing Mission Envelope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 summary: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3124200"/>
            <a:ext cx="8763000" cy="1362075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</a:rPr>
              <a:t>Recurring tasks </a:t>
            </a:r>
            <a:br>
              <a:rPr lang="en-US" sz="48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</a:rPr>
              <a:t>must be automated</a:t>
            </a:r>
            <a:endParaRPr lang="en-US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990600"/>
            <a:ext cx="7772400" cy="1055687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If you want to save time, 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152400" y="5497513"/>
            <a:ext cx="8839200" cy="10556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(This is why we invented</a:t>
            </a:r>
            <a:r>
              <a:rPr kumimoji="0" lang="en-US" sz="2400" b="0" i="1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computers and robots)</a:t>
            </a: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:\MIT Sea Grant\2010-08-20 - Dwyer Didemnum last day\P1030896.JPG"/>
          <p:cNvPicPr>
            <a:picLocks noChangeAspect="1" noChangeArrowheads="1"/>
          </p:cNvPicPr>
          <p:nvPr/>
        </p:nvPicPr>
        <p:blipFill>
          <a:blip r:embed="rId3" cstate="print"/>
          <a:srcRect b="36667"/>
          <a:stretch>
            <a:fillRect/>
          </a:stretch>
        </p:blipFill>
        <p:spPr bwMode="auto">
          <a:xfrm>
            <a:off x="-1" y="1371600"/>
            <a:ext cx="9144931" cy="43434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28600" y="5791200"/>
            <a:ext cx="86868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INCLUDE YOUR SHIP’S CREW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8600" y="76200"/>
            <a:ext cx="8686800" cy="12192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Your ops team is bigger than 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your development team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>
                <a:solidFill>
                  <a:schemeClr val="bg1">
                    <a:lumMod val="95000"/>
                  </a:schemeClr>
                </a:solidFill>
              </a:rPr>
              <a:t>Part 2</a:t>
            </a:r>
            <a:endParaRPr lang="en-US" sz="8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153400" cy="17526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Reducing Intermission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28600" y="5010410"/>
            <a:ext cx="8153400" cy="123799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en-US" sz="2400" dirty="0" smtClean="0"/>
              <a:t>Intermission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62200" y="381000"/>
            <a:ext cx="6324600" cy="6019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Think of a mission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Check your environment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Tides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Depth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Location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Traffic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Configure mission and parameters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Pre-flight checks</a:t>
            </a:r>
          </a:p>
          <a:p>
            <a:r>
              <a:rPr lang="en-US" sz="2400" dirty="0" smtClean="0">
                <a:solidFill>
                  <a:srgbClr val="92D050"/>
                </a:solidFill>
              </a:rPr>
              <a:t>Execute mission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Wait for completion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Post-flight checks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Analyze data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Move support vessel if necessary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Repeat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886200" y="6019800"/>
            <a:ext cx="48006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5943600" y="3276600"/>
            <a:ext cx="5410200" cy="762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10200" y="609600"/>
            <a:ext cx="3200400" cy="0"/>
          </a:xfrm>
          <a:prstGeom prst="line">
            <a:avLst/>
          </a:prstGeom>
          <a:ln w="381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28600" y="304800"/>
            <a:ext cx="8153400" cy="4572000"/>
          </a:xfrm>
          <a:prstGeom prst="rect">
            <a:avLst/>
          </a:prstGeom>
          <a:solidFill>
            <a:schemeClr val="tx2">
              <a:lumMod val="50000"/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en-US" sz="4800" dirty="0" smtClean="0">
                <a:solidFill>
                  <a:schemeClr val="tx2">
                    <a:lumMod val="75000"/>
                  </a:schemeClr>
                </a:solidFill>
              </a:rPr>
              <a:t>Mission Envelope</a:t>
            </a:r>
            <a:endParaRPr lang="en-US" sz="4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2667000" cy="1905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>
                    <a:lumMod val="85000"/>
                  </a:schemeClr>
                </a:solidFill>
              </a:rPr>
              <a:t>Since 2002</a:t>
            </a:r>
            <a:endParaRPr lang="en-US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Picture 3" descr="I:\Jobs\2008 - AUVAC\2008-04-28 - Schema stuff\auvac_schema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43090" y="1"/>
            <a:ext cx="5900722" cy="6858000"/>
          </a:xfrm>
          <a:prstGeom prst="rect">
            <a:avLst/>
          </a:prstGeom>
          <a:noFill/>
        </p:spPr>
      </p:pic>
      <p:sp>
        <p:nvSpPr>
          <p:cNvPr id="10" name="Title 5"/>
          <p:cNvSpPr txBox="1">
            <a:spLocks/>
          </p:cNvSpPr>
          <p:nvPr/>
        </p:nvSpPr>
        <p:spPr>
          <a:xfrm>
            <a:off x="228600" y="3048000"/>
            <a:ext cx="3352800" cy="297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Automated Data Collection with Databases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:\MIT Sea Grant\2010-08-21 - MOOS-DAWG presentation\vehicles_drif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66034" cy="59436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772400" cy="22098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</a:rPr>
              <a:t>Intermission is where </a:t>
            </a:r>
            <a:br>
              <a:rPr lang="en-US" sz="48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4800" dirty="0" smtClean="0">
                <a:solidFill>
                  <a:srgbClr val="FFFF00"/>
                </a:solidFill>
                <a:effectLst>
                  <a:outerShdw blurRad="1104900" sx="102000" sy="102000" algn="ctr" rotWithShape="0">
                    <a:prstClr val="black"/>
                  </a:outerShdw>
                </a:effectLst>
              </a:rPr>
              <a:t>decisions</a:t>
            </a:r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  <a:effectLst>
                  <a:outerShdw blurRad="1104900" sx="102000" sy="102000" algn="ctr" rotWithShape="0">
                    <a:prstClr val="black"/>
                  </a:outerShdw>
                </a:effectLst>
              </a:rPr>
              <a:t> are made</a:t>
            </a:r>
            <a:br>
              <a:rPr lang="en-US" sz="4800" dirty="0" smtClean="0">
                <a:solidFill>
                  <a:schemeClr val="bg1">
                    <a:lumMod val="95000"/>
                  </a:schemeClr>
                </a:solidFill>
                <a:effectLst>
                  <a:outerShdw blurRad="1104900" sx="102000" sy="102000" algn="ctr" rotWithShape="0">
                    <a:prstClr val="black"/>
                  </a:outerShdw>
                </a:effectLst>
              </a:rPr>
            </a:br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  <a:effectLst>
                  <a:outerShdw blurRad="1104900" sx="102000" sy="102000" algn="ctr" rotWithShape="0">
                    <a:prstClr val="black"/>
                  </a:outerShdw>
                </a:effectLst>
              </a:rPr>
              <a:t>by the operator</a:t>
            </a:r>
            <a:endParaRPr lang="en-US" sz="4800" dirty="0">
              <a:solidFill>
                <a:schemeClr val="bg1">
                  <a:lumMod val="95000"/>
                </a:schemeClr>
              </a:solidFill>
              <a:effectLst>
                <a:outerShdw blurRad="1104900" sx="102000" sy="102000" algn="ctr" rotWithShape="0">
                  <a:prstClr val="black"/>
                </a:outerShdw>
              </a:effectLst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1333500" y="3390900"/>
            <a:ext cx="990600" cy="0"/>
          </a:xfrm>
          <a:prstGeom prst="line">
            <a:avLst/>
          </a:prstGeom>
          <a:ln w="381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1866900" y="3238500"/>
            <a:ext cx="914400" cy="381000"/>
          </a:xfrm>
          <a:prstGeom prst="line">
            <a:avLst/>
          </a:prstGeom>
          <a:ln w="381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 flipV="1">
            <a:off x="2362200" y="3505200"/>
            <a:ext cx="838200" cy="533400"/>
          </a:xfrm>
          <a:prstGeom prst="line">
            <a:avLst/>
          </a:prstGeom>
          <a:ln w="381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0800000">
            <a:off x="2438400" y="4343400"/>
            <a:ext cx="838200" cy="0"/>
          </a:xfrm>
          <a:prstGeom prst="line">
            <a:avLst/>
          </a:prstGeom>
          <a:ln w="381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0800000">
            <a:off x="2362203" y="4648200"/>
            <a:ext cx="685797" cy="533400"/>
          </a:xfrm>
          <a:prstGeom prst="line">
            <a:avLst/>
          </a:prstGeom>
          <a:ln w="381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1943101" y="4991101"/>
            <a:ext cx="762000" cy="380998"/>
          </a:xfrm>
          <a:prstGeom prst="line">
            <a:avLst/>
          </a:prstGeom>
          <a:ln w="381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6200000" flipV="1">
            <a:off x="1485900" y="5143500"/>
            <a:ext cx="914400" cy="76200"/>
          </a:xfrm>
          <a:prstGeom prst="line">
            <a:avLst/>
          </a:prstGeom>
          <a:ln w="38100">
            <a:solidFill>
              <a:srgbClr val="FFFF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MIT Sea Grant\2010-08-21 - MOOS-DAWG presentation\H2O_Bottle_3_gal_nohandl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V="1">
            <a:off x="1600200" y="457200"/>
            <a:ext cx="5867401" cy="6562722"/>
          </a:xfrm>
          <a:prstGeom prst="rect">
            <a:avLst/>
          </a:prstGeom>
          <a:noFill/>
        </p:spPr>
      </p:pic>
      <p:sp>
        <p:nvSpPr>
          <p:cNvPr id="6" name="Text Placeholder 4"/>
          <p:cNvSpPr txBox="1">
            <a:spLocks/>
          </p:cNvSpPr>
          <p:nvPr/>
        </p:nvSpPr>
        <p:spPr>
          <a:xfrm>
            <a:off x="2438400" y="2133600"/>
            <a:ext cx="4191000" cy="13716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25-50 MB of mission data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1-2 GB of bitmap images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>
          <a:xfrm>
            <a:off x="152400" y="5486400"/>
            <a:ext cx="3886200" cy="10668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108 KB/s max transfer rate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(37 KB/s in practice)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5257800" y="5486400"/>
            <a:ext cx="3733800" cy="11430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Data: 10-20 minutes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</a:rPr>
              <a:t>Images: 8-16 hours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en-US" sz="2400" b="1" dirty="0" smtClean="0">
              <a:solidFill>
                <a:srgbClr val="C0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Informed Decisions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 txBox="1">
            <a:spLocks/>
          </p:cNvSpPr>
          <p:nvPr/>
        </p:nvSpPr>
        <p:spPr>
          <a:xfrm>
            <a:off x="1143000" y="1752600"/>
            <a:ext cx="6477000" cy="411480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Granularity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Compression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Caching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36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Can Beat the Bottleneck</a:t>
            </a:r>
            <a:endParaRPr lang="en-US" dirty="0"/>
          </a:p>
        </p:txBody>
      </p:sp>
      <p:pic>
        <p:nvPicPr>
          <p:cNvPr id="2050" name="Picture 2" descr="I:\MIT Sea Grant\2010-08-21 - MOOS-DAWG presentation\ship_bottl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828800"/>
            <a:ext cx="4000500" cy="4000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Long Story Short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1447801"/>
            <a:ext cx="6400800" cy="1524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Use a database for logging, 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use a </a:t>
            </a:r>
            <a:r>
              <a:rPr lang="en-US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webserver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for reporting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32571" y="3048000"/>
            <a:ext cx="3925229" cy="2514600"/>
            <a:chOff x="2514600" y="2590800"/>
            <a:chExt cx="3709987" cy="2438400"/>
          </a:xfrm>
        </p:grpSpPr>
        <p:pic>
          <p:nvPicPr>
            <p:cNvPr id="2050" name="Picture 2" descr="I:\MIT Sea Grant\2010-08-21 - MOOS-DAWG presentation\database_ico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4600" y="2590800"/>
              <a:ext cx="2438400" cy="2438400"/>
            </a:xfrm>
            <a:prstGeom prst="rect">
              <a:avLst/>
            </a:prstGeom>
            <a:noFill/>
          </p:spPr>
        </p:pic>
        <p:pic>
          <p:nvPicPr>
            <p:cNvPr id="2052" name="Picture 4" descr="I:\MIT Sea Grant\2010-08-21 - MOOS-DAWG presentation\MySQL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81387" y="3306762"/>
              <a:ext cx="2743200" cy="1414513"/>
            </a:xfrm>
            <a:prstGeom prst="rect">
              <a:avLst/>
            </a:prstGeom>
            <a:noFill/>
          </p:spPr>
        </p:pic>
      </p:grpSp>
      <p:pic>
        <p:nvPicPr>
          <p:cNvPr id="1026" name="Picture 2" descr="I:\MIT Sea Grant\2010-08-21 - MOOS-DAWG presentation\php-logo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1" y="3514166"/>
            <a:ext cx="2590799" cy="1819834"/>
          </a:xfrm>
          <a:prstGeom prst="rect">
            <a:avLst/>
          </a:prstGeom>
          <a:noFill/>
        </p:spPr>
      </p:pic>
      <p:pic>
        <p:nvPicPr>
          <p:cNvPr id="1027" name="Picture 3" descr="I:\MIT Sea Grant\2010-08-21 - MOOS-DAWG presentation\apache_feather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19399" y="5184775"/>
            <a:ext cx="4572001" cy="1292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MIT Sea Grant\2010-08-21 - MOOS-DAWG presentation\Odyssey IV: Mission 575_1282615507533.png"/>
          <p:cNvPicPr>
            <a:picLocks noChangeAspect="1" noChangeArrowheads="1"/>
          </p:cNvPicPr>
          <p:nvPr/>
        </p:nvPicPr>
        <p:blipFill>
          <a:blip r:embed="rId3" cstate="print"/>
          <a:srcRect r="22519" b="678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MIT Sea Grant\2010-08-21 - MOOS-DAWG presentation\Odyssey IV: Mission 575_1282615507533.png"/>
          <p:cNvPicPr>
            <a:picLocks noChangeAspect="1" noChangeArrowheads="1"/>
          </p:cNvPicPr>
          <p:nvPr/>
        </p:nvPicPr>
        <p:blipFill>
          <a:blip r:embed="rId3" cstate="print"/>
          <a:srcRect r="22519" b="678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0" y="1295400"/>
            <a:ext cx="1447800" cy="457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MIT Sea Grant\2010-08-21 - MOOS-DAWG presentation\Odyssey IV: Mission 575_1282615507533_dropdown.png"/>
          <p:cNvPicPr>
            <a:picLocks noChangeAspect="1" noChangeArrowheads="1"/>
          </p:cNvPicPr>
          <p:nvPr/>
        </p:nvPicPr>
        <p:blipFill>
          <a:blip r:embed="rId3" cstate="print"/>
          <a:srcRect r="27500" b="25514"/>
          <a:stretch>
            <a:fillRect/>
          </a:stretch>
        </p:blipFill>
        <p:spPr bwMode="auto">
          <a:xfrm>
            <a:off x="-1" y="0"/>
            <a:ext cx="8458201" cy="6859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MIT Sea Grant\2010-08-21 - MOOS-DAWG presentation\Odyssey IV: Mission 576_1282615967655.png"/>
          <p:cNvPicPr>
            <a:picLocks noChangeAspect="1" noChangeArrowheads="1"/>
          </p:cNvPicPr>
          <p:nvPr/>
        </p:nvPicPr>
        <p:blipFill>
          <a:blip r:embed="rId3" cstate="print"/>
          <a:srcRect b="58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MIT Sea Grant\2010-08-21 - MOOS-DAWG presentation\Odyssey IV: Mission 576_1282615967655.png"/>
          <p:cNvPicPr>
            <a:picLocks noChangeAspect="1" noChangeArrowheads="1"/>
          </p:cNvPicPr>
          <p:nvPr/>
        </p:nvPicPr>
        <p:blipFill>
          <a:blip r:embed="rId3" cstate="print"/>
          <a:srcRect b="58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1219200" y="838200"/>
            <a:ext cx="5562600" cy="457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kinds of </a:t>
            </a:r>
            <a:r>
              <a:rPr lang="en-US" dirty="0" err="1" smtClean="0"/>
              <a:t>clicky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I:\MIT Sea Grant\2010-08-21 - MOOS-DAWG presentation\Odyssey IV: Mission 576_1282615979285.png"/>
          <p:cNvPicPr>
            <a:picLocks noChangeAspect="1" noChangeArrowheads="1"/>
          </p:cNvPicPr>
          <p:nvPr/>
        </p:nvPicPr>
        <p:blipFill>
          <a:blip r:embed="rId2" cstate="print"/>
          <a:srcRect b="637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:\MIT Sea Grant\2009-08-21 - Ryan Marine field ops day 5\P10108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450" y="0"/>
            <a:ext cx="91441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MIT Sea Grant\2010-08-21 - MOOS-DAWG presentation\Odyssey IV: Mission 576_1282615967655.png"/>
          <p:cNvPicPr>
            <a:picLocks noChangeAspect="1" noChangeArrowheads="1"/>
          </p:cNvPicPr>
          <p:nvPr/>
        </p:nvPicPr>
        <p:blipFill>
          <a:blip r:embed="rId3" cstate="print"/>
          <a:srcRect b="58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914400" y="1371600"/>
            <a:ext cx="5562600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:\MIT Sea Grant\2010-08-21 - MOOS-DAWG presentation\Contact sheet for mission 576_1282616425335.png"/>
          <p:cNvPicPr>
            <a:picLocks noChangeAspect="1" noChangeArrowheads="1"/>
          </p:cNvPicPr>
          <p:nvPr/>
        </p:nvPicPr>
        <p:blipFill>
          <a:blip r:embed="rId3" cstate="print"/>
          <a:srcRect b="11659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5800" y="60960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JPEG compression and caching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I:\MIT Sea Grant\2010-08-21 - MOOS-DAWG presentation\Contact sheet for mission 576_1282616395891.png"/>
          <p:cNvPicPr>
            <a:picLocks noChangeAspect="1" noChangeArrowheads="1"/>
          </p:cNvPicPr>
          <p:nvPr/>
        </p:nvPicPr>
        <p:blipFill>
          <a:blip r:embed="rId3" cstate="print"/>
          <a:srcRect b="3619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MIT Sea Grant\2010-08-21 - MOOS-DAWG presentation\Odyssey IV: Mission 576_1282615967655.png"/>
          <p:cNvPicPr>
            <a:picLocks noChangeAspect="1" noChangeArrowheads="1"/>
          </p:cNvPicPr>
          <p:nvPr/>
        </p:nvPicPr>
        <p:blipFill>
          <a:blip r:embed="rId3" cstate="print"/>
          <a:srcRect t="9319" b="48834"/>
          <a:stretch>
            <a:fillRect/>
          </a:stretch>
        </p:blipFill>
        <p:spPr bwMode="auto">
          <a:xfrm>
            <a:off x="-1" y="0"/>
            <a:ext cx="9162887" cy="68580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533400" y="1143000"/>
            <a:ext cx="731520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kinds of </a:t>
            </a:r>
            <a:r>
              <a:rPr lang="en-US" dirty="0" err="1" smtClean="0"/>
              <a:t>clicky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I:\MIT Sea Grant\2010-08-21 - MOOS-DAWG presentation\Odyssey IV: Mission 576_1282616043766.png"/>
          <p:cNvPicPr>
            <a:picLocks noChangeAspect="1" noChangeArrowheads="1"/>
          </p:cNvPicPr>
          <p:nvPr/>
        </p:nvPicPr>
        <p:blipFill>
          <a:blip r:embed="rId2" cstate="print"/>
          <a:srcRect t="7367" b="59491"/>
          <a:stretch>
            <a:fillRect/>
          </a:stretch>
        </p:blipFill>
        <p:spPr bwMode="auto">
          <a:xfrm>
            <a:off x="0" y="0"/>
            <a:ext cx="9144000" cy="6855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MIT Sea Grant\2010-08-21 - MOOS-DAWG presentation\Odyssey IV: Mission 576_1282615967655.png"/>
          <p:cNvPicPr>
            <a:picLocks noChangeAspect="1" noChangeArrowheads="1"/>
          </p:cNvPicPr>
          <p:nvPr/>
        </p:nvPicPr>
        <p:blipFill>
          <a:blip r:embed="rId3" cstate="print"/>
          <a:srcRect t="48757" b="93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381000" y="609600"/>
            <a:ext cx="731520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All kinds of </a:t>
            </a:r>
            <a:r>
              <a:rPr lang="en-US" dirty="0" err="1" smtClean="0"/>
              <a:t>clicky</a:t>
            </a:r>
            <a:endParaRPr lang="en-US" dirty="0"/>
          </a:p>
        </p:txBody>
      </p:sp>
      <p:pic>
        <p:nvPicPr>
          <p:cNvPr id="9220" name="Picture 4" descr="I:\MIT Sea Grant\2010-08-21 - MOOS-DAWG presentation\Odyssey IV: Mission 576_1282616144474.png"/>
          <p:cNvPicPr>
            <a:picLocks noChangeAspect="1" noChangeArrowheads="1"/>
          </p:cNvPicPr>
          <p:nvPr/>
        </p:nvPicPr>
        <p:blipFill>
          <a:blip r:embed="rId2" cstate="print"/>
          <a:srcRect t="38429" b="28184"/>
          <a:stretch>
            <a:fillRect/>
          </a:stretch>
        </p:blipFill>
        <p:spPr bwMode="auto">
          <a:xfrm>
            <a:off x="0" y="0"/>
            <a:ext cx="8229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MIT Sea Grant\2010-08-21 - MOOS-DAWG presentation\Odyssey IV: Mission 576_1282615967655.png"/>
          <p:cNvPicPr>
            <a:picLocks noChangeAspect="1" noChangeArrowheads="1"/>
          </p:cNvPicPr>
          <p:nvPr/>
        </p:nvPicPr>
        <p:blipFill>
          <a:blip r:embed="rId3" cstate="print"/>
          <a:srcRect t="62008" b="-214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381000" y="685800"/>
            <a:ext cx="731520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kinds of </a:t>
            </a:r>
            <a:r>
              <a:rPr lang="en-US" dirty="0" err="1" smtClean="0"/>
              <a:t>clicky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I:\MIT Sea Grant\2010-08-21 - MOOS-DAWG presentation\Odyssey IV: Mission 576_1282616272214.png"/>
          <p:cNvPicPr>
            <a:picLocks noChangeAspect="1" noChangeArrowheads="1"/>
          </p:cNvPicPr>
          <p:nvPr/>
        </p:nvPicPr>
        <p:blipFill>
          <a:blip r:embed="rId2" cstate="print"/>
          <a:srcRect t="49390" b="1745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MIT Sea Grant\2010-08-21 - MOOS-DAWG presentation\Odyssey IV: Mission 576_1282615967655.png"/>
          <p:cNvPicPr>
            <a:picLocks noChangeAspect="1" noChangeArrowheads="1"/>
          </p:cNvPicPr>
          <p:nvPr/>
        </p:nvPicPr>
        <p:blipFill>
          <a:blip r:embed="rId3" cstate="print"/>
          <a:srcRect t="580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304800" y="4267200"/>
            <a:ext cx="731520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2009-10-15 - result images\my-unsharp\000618.pp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1905000"/>
            <a:ext cx="8610600" cy="3124200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939800" sx="102000" sy="102000" algn="ctr" rotWithShape="0">
                    <a:prstClr val="black"/>
                  </a:outerShdw>
                </a:effectLst>
                <a:latin typeface="+mn-lt"/>
              </a:rPr>
              <a:t>1. Look for proper bottom type</a:t>
            </a:r>
            <a:br>
              <a:rPr lang="en-US" sz="3600" b="1" dirty="0" smtClean="0">
                <a:solidFill>
                  <a:schemeClr val="bg1"/>
                </a:solidFill>
                <a:effectLst>
                  <a:outerShdw blurRad="939800" sx="102000" sy="102000" algn="ctr" rotWithShape="0">
                    <a:prstClr val="black"/>
                  </a:outerShdw>
                </a:effectLst>
                <a:latin typeface="+mn-lt"/>
              </a:rPr>
            </a:br>
            <a:r>
              <a:rPr lang="en-US" sz="3600" b="1" dirty="0" smtClean="0">
                <a:solidFill>
                  <a:schemeClr val="bg1"/>
                </a:solidFill>
                <a:effectLst>
                  <a:outerShdw blurRad="939800" sx="102000" sy="102000" algn="ctr" rotWithShape="0">
                    <a:prstClr val="black"/>
                  </a:outerShdw>
                </a:effectLst>
                <a:latin typeface="+mn-lt"/>
              </a:rPr>
              <a:t>2. Lawnmower survey</a:t>
            </a:r>
            <a:br>
              <a:rPr lang="en-US" sz="3600" b="1" dirty="0" smtClean="0">
                <a:solidFill>
                  <a:schemeClr val="bg1"/>
                </a:solidFill>
                <a:effectLst>
                  <a:outerShdw blurRad="939800" sx="102000" sy="102000" algn="ctr" rotWithShape="0">
                    <a:prstClr val="black"/>
                  </a:outerShdw>
                </a:effectLst>
                <a:latin typeface="+mn-lt"/>
              </a:rPr>
            </a:br>
            <a:r>
              <a:rPr lang="en-US" sz="3600" b="1" dirty="0" smtClean="0">
                <a:solidFill>
                  <a:schemeClr val="bg1"/>
                </a:solidFill>
                <a:effectLst>
                  <a:outerShdw blurRad="939800" sx="102000" sy="102000" algn="ctr" rotWithShape="0">
                    <a:prstClr val="black"/>
                  </a:outerShdw>
                </a:effectLst>
                <a:latin typeface="+mn-lt"/>
              </a:rPr>
              <a:t>3. Repeat</a:t>
            </a:r>
            <a:endParaRPr lang="en-US" sz="3600" b="1" dirty="0">
              <a:solidFill>
                <a:schemeClr val="bg1"/>
              </a:solidFill>
              <a:effectLst>
                <a:outerShdw blurRad="939800" sx="102000" sy="102000" algn="ctr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33400" y="152400"/>
            <a:ext cx="8610600" cy="152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939800" sx="102000" sy="102000" algn="ctr" rotWithShape="0">
                    <a:prstClr val="black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Our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939800" sx="102000" sy="102000" algn="ctr" rotWithShape="0">
                    <a:prstClr val="black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Process</a:t>
            </a:r>
            <a:endParaRPr kumimoji="0" lang="en-US" sz="5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939800" sx="102000" sy="102000" algn="ctr" rotWithShape="0">
                  <a:prstClr val="black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kinds of </a:t>
            </a:r>
            <a:r>
              <a:rPr lang="en-US" dirty="0" err="1" smtClean="0"/>
              <a:t>clicky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I:\MIT Sea Grant\2010-08-21 - MOOS-DAWG presentation\Odyssey IV: Mission 576_1282616289702.png"/>
          <p:cNvPicPr>
            <a:picLocks noChangeAspect="1" noChangeArrowheads="1"/>
          </p:cNvPicPr>
          <p:nvPr/>
        </p:nvPicPr>
        <p:blipFill>
          <a:blip r:embed="rId2" cstate="print"/>
          <a:srcRect t="6188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:\MIT Sea Grant\2010-08-21 - MOOS-DAWG presentation\Odyssey IV: Mission 576_1282615967655.png"/>
          <p:cNvPicPr>
            <a:picLocks noChangeAspect="1" noChangeArrowheads="1"/>
          </p:cNvPicPr>
          <p:nvPr/>
        </p:nvPicPr>
        <p:blipFill>
          <a:blip r:embed="rId3" cstate="print"/>
          <a:srcRect b="580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2895600" y="381000"/>
            <a:ext cx="2286000" cy="533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kinds of </a:t>
            </a:r>
            <a:r>
              <a:rPr lang="en-US" dirty="0" err="1" smtClean="0"/>
              <a:t>clicky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I:\MIT Sea Grant\2010-08-21 - MOOS-DAWG presentation\Odyssey IV: Mission Group_1282616561625.png"/>
          <p:cNvPicPr>
            <a:picLocks noChangeAspect="1" noChangeArrowheads="1"/>
          </p:cNvPicPr>
          <p:nvPr/>
        </p:nvPicPr>
        <p:blipFill>
          <a:blip r:embed="rId3" cstate="print"/>
          <a:srcRect b="116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kinds of </a:t>
            </a:r>
            <a:r>
              <a:rPr lang="en-US" dirty="0" err="1" smtClean="0"/>
              <a:t>clicky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I:\MIT Sea Grant\2010-08-21 - MOOS-DAWG presentation\Odyssey IV: Mission Group_1282616561625.png"/>
          <p:cNvPicPr>
            <a:picLocks noChangeAspect="1" noChangeArrowheads="1"/>
          </p:cNvPicPr>
          <p:nvPr/>
        </p:nvPicPr>
        <p:blipFill>
          <a:blip r:embed="rId2" cstate="print"/>
          <a:srcRect b="116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914400" y="2057400"/>
            <a:ext cx="8077200" cy="3048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kinds of </a:t>
            </a:r>
            <a:r>
              <a:rPr lang="en-US" dirty="0" err="1" smtClean="0"/>
              <a:t>clicky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I:\MIT Sea Grant\2010-08-21 - MOOS-DAWG presentation\Odyssey IV: Mission Group_1282616561625.png"/>
          <p:cNvPicPr>
            <a:picLocks noChangeAspect="1" noChangeArrowheads="1"/>
          </p:cNvPicPr>
          <p:nvPr/>
        </p:nvPicPr>
        <p:blipFill>
          <a:blip r:embed="rId2" cstate="print"/>
          <a:srcRect b="116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762000" y="457200"/>
            <a:ext cx="8382000" cy="10668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kinds of </a:t>
            </a:r>
            <a:r>
              <a:rPr lang="en-US" dirty="0" err="1" smtClean="0"/>
              <a:t>clicky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I:\MIT Sea Grant\2010-08-21 - MOOS-DAWG presentation\Odyssey IV: Mission Group_1282616611952.png"/>
          <p:cNvPicPr>
            <a:picLocks noChangeAspect="1" noChangeArrowheads="1"/>
          </p:cNvPicPr>
          <p:nvPr/>
        </p:nvPicPr>
        <p:blipFill>
          <a:blip r:embed="rId2" cstate="print"/>
          <a:srcRect b="34199"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:\MIT Sea Grant\2010-08-21 - MOOS-DAWG presentation\Odyssey IV: Special Pages_1282616991076.png"/>
          <p:cNvPicPr>
            <a:picLocks noChangeAspect="1" noChangeArrowheads="1"/>
          </p:cNvPicPr>
          <p:nvPr/>
        </p:nvPicPr>
        <p:blipFill>
          <a:blip r:embed="rId2" cstate="print"/>
          <a:srcRect r="24167" b="330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:\MIT Sea Grant\2010-08-21 - MOOS-DAWG presentation\Odyssey IV: Special Pages_1282616991076.png"/>
          <p:cNvPicPr>
            <a:picLocks noChangeAspect="1" noChangeArrowheads="1"/>
          </p:cNvPicPr>
          <p:nvPr/>
        </p:nvPicPr>
        <p:blipFill>
          <a:blip r:embed="rId2" cstate="print"/>
          <a:srcRect r="24167" b="330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5181600" y="2590800"/>
            <a:ext cx="1752600" cy="533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:\MIT Sea Grant\2010-08-21 - MOOS-DAWG presentation\Odyssey IV: System_1282616819699.png"/>
          <p:cNvPicPr>
            <a:picLocks noChangeAspect="1" noChangeArrowheads="1"/>
          </p:cNvPicPr>
          <p:nvPr/>
        </p:nvPicPr>
        <p:blipFill>
          <a:blip r:embed="rId2" cstate="print"/>
          <a:srcRect b="43245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:\MIT Sea Grant\2010-08-21 - MOOS-DAWG presentation\Odyssey IV: System_1282616819699.png"/>
          <p:cNvPicPr>
            <a:picLocks noChangeAspect="1" noChangeArrowheads="1"/>
          </p:cNvPicPr>
          <p:nvPr/>
        </p:nvPicPr>
        <p:blipFill>
          <a:blip r:embed="rId2" cstate="print"/>
          <a:srcRect t="432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2289175"/>
          </a:xfrm>
        </p:spPr>
        <p:txBody>
          <a:bodyPr lIns="90000" tIns="46800" rIns="90000" bIns="46800" anchor="t">
            <a:noAutofit/>
          </a:bodyPr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6000" b="1" dirty="0" smtClean="0">
                <a:solidFill>
                  <a:schemeClr val="bg1"/>
                </a:solidFill>
                <a:latin typeface="+mn-lt"/>
              </a:rPr>
              <a:t>What I’m going to talk about today </a:t>
            </a:r>
            <a:endParaRPr lang="en-GB" sz="60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:\MIT Sea Grant\2010-08-21 - MOOS-DAWG presentation\Odyssey IV: Special Pages_1282616991076.png"/>
          <p:cNvPicPr>
            <a:picLocks noChangeAspect="1" noChangeArrowheads="1"/>
          </p:cNvPicPr>
          <p:nvPr/>
        </p:nvPicPr>
        <p:blipFill>
          <a:blip r:embed="rId2" cstate="print"/>
          <a:srcRect r="24167" b="330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2286000" y="762000"/>
            <a:ext cx="2590800" cy="533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:\MIT Sea Grant\2010-08-21 - MOOS-DAWG presentation\Odyssey IV: Photographic Area_1282616864249.png"/>
          <p:cNvPicPr>
            <a:picLocks noChangeAspect="1" noChangeArrowheads="1"/>
          </p:cNvPicPr>
          <p:nvPr/>
        </p:nvPicPr>
        <p:blipFill>
          <a:blip r:embed="rId2" cstate="print"/>
          <a:srcRect b="41752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:\MIT Sea Grant\2010-08-21 - MOOS-DAWG presentation\Odyssey IV: Photographic Area_12826169328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34"/>
            <a:ext cx="7798494" cy="6854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Google Earth Integration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Through KML generation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:\MIT Sea Grant\2010-08-21 - MOOS-DAWG presentation\Odyssey IV: KML_1282647424424.png"/>
          <p:cNvPicPr>
            <a:picLocks noChangeAspect="1" noChangeArrowheads="1"/>
          </p:cNvPicPr>
          <p:nvPr/>
        </p:nvPicPr>
        <p:blipFill>
          <a:blip r:embed="rId2" cstate="print"/>
          <a:srcRect r="22176" b="30921"/>
          <a:stretch>
            <a:fillRect/>
          </a:stretch>
        </p:blipFill>
        <p:spPr bwMode="auto">
          <a:xfrm>
            <a:off x="-1" y="0"/>
            <a:ext cx="910045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MIT Sea Grant\2010-08-19 - MOOS-DAWG presentation\ge-on_demand_load.png"/>
          <p:cNvPicPr>
            <a:picLocks noChangeAspect="1" noChangeArrowheads="1"/>
          </p:cNvPicPr>
          <p:nvPr/>
        </p:nvPicPr>
        <p:blipFill>
          <a:blip r:embed="rId2" cstate="print"/>
          <a:srcRect r="13234"/>
          <a:stretch>
            <a:fillRect/>
          </a:stretch>
        </p:blipFill>
        <p:spPr bwMode="auto">
          <a:xfrm>
            <a:off x="-1" y="0"/>
            <a:ext cx="9179169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76600" y="5638800"/>
            <a:ext cx="5867400" cy="12192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rgbClr val="FFFF00"/>
                </a:solidFill>
              </a:rPr>
              <a:t>Lazy Evaluation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12261489">
            <a:off x="2636400" y="4823168"/>
            <a:ext cx="4256265" cy="381000"/>
          </a:xfrm>
          <a:prstGeom prst="rightArrow">
            <a:avLst>
              <a:gd name="adj1" fmla="val 26516"/>
              <a:gd name="adj2" fmla="val 80059"/>
            </a:avLst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:\MIT Sea Grant\2010-08-19 - MOOS-DAWG presentation\week1_bo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88"/>
            <a:ext cx="9144000" cy="5929312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Covering an Area of Interest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Is It Actually Useful?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Does it actually save time?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:\MIT Sea Grant\2010-08-19 - MOOS-DAWG presentation\mission29-contactshee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7772400" cy="5182555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Actual Problem From 2010 Ops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MIT Sea Grant\2010-08-19 - MOOS-DAWG presentation\mission29-ro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314047"/>
            <a:ext cx="4572000" cy="3543953"/>
          </a:xfrm>
          <a:prstGeom prst="rect">
            <a:avLst/>
          </a:prstGeom>
          <a:noFill/>
        </p:spPr>
      </p:pic>
      <p:pic>
        <p:nvPicPr>
          <p:cNvPr id="5123" name="Picture 3" descr="I:\MIT Sea Grant\2010-08-19 - MOOS-DAWG presentation\mission29-altitudesenso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14047"/>
            <a:ext cx="4572000" cy="3543953"/>
          </a:xfrm>
          <a:prstGeom prst="rect">
            <a:avLst/>
          </a:prstGeom>
          <a:noFill/>
        </p:spPr>
      </p:pic>
      <p:pic>
        <p:nvPicPr>
          <p:cNvPr id="5124" name="Picture 4" descr="I:\MIT Sea Grant\2010-08-19 - MOOS-DAWG presentation\mission29-contactshe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1838"/>
            <a:ext cx="4572000" cy="3048562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48200" y="228600"/>
            <a:ext cx="4343400" cy="29257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Diagnosed</a:t>
            </a:r>
            <a:b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 3 Clicks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743200"/>
            <a:ext cx="6248400" cy="1600200"/>
          </a:xfrm>
        </p:spPr>
        <p:txBody>
          <a:bodyPr lIns="90000" tIns="46800" rIns="90000" bIns="46800" anchor="t">
            <a:noAutofit/>
          </a:bodyPr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Time </a:t>
            </a:r>
            <a:r>
              <a:rPr lang="en-GB" sz="6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≈</a:t>
            </a:r>
            <a:r>
              <a:rPr lang="en-GB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en-GB" sz="6000" b="1" dirty="0" smtClean="0">
                <a:solidFill>
                  <a:schemeClr val="bg1"/>
                </a:solidFill>
                <a:latin typeface="+mn-lt"/>
              </a:rPr>
              <a:t>Money</a:t>
            </a:r>
            <a:endParaRPr lang="en-GB" sz="60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MIT Sea Grant\2010-08-21 - MOOS-DAWG presentation\intermission_delay_20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Reducing Intermission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 summary: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3124200"/>
            <a:ext cx="8763000" cy="1362075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Data is your product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990600"/>
            <a:ext cx="7772400" cy="1055687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Your algorithm is not your product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152400" y="5497513"/>
            <a:ext cx="8839200" cy="10556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Make sure you can assess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it easily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>
                <a:solidFill>
                  <a:schemeClr val="bg1">
                    <a:lumMod val="95000"/>
                  </a:schemeClr>
                </a:solidFill>
              </a:rPr>
              <a:t>Part 3</a:t>
            </a:r>
            <a:endParaRPr lang="en-US" sz="8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153400" cy="17526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bg1">
                    <a:lumMod val="95000"/>
                  </a:schemeClr>
                </a:solidFill>
              </a:rPr>
              <a:t>Reduce Error</a:t>
            </a:r>
            <a:endParaRPr lang="en-US" sz="4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284321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Operator errors negate any &amp; all engineering miracles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1752600"/>
            <a:ext cx="7772400" cy="150018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No matter how much work is done </a:t>
            </a:r>
          </a:p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to optimize the vehicle hardware and software,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Common Errors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86000"/>
          </a:xfrm>
        </p:spPr>
        <p:txBody>
          <a:bodyPr/>
          <a:lstStyle/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Lat,Lon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– the reverse of X,Y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Mismatched timeouts in parallel actions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Typo in start/stop flag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57200" y="4191000"/>
            <a:ext cx="8229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wrong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mission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costs you 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measurable fraction of your operating day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Failure Cases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Best case: premature radio contact</a:t>
            </a:r>
          </a:p>
          <a:p>
            <a:endParaRPr lang="en-US" sz="36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Acceptable case: late radio contact</a:t>
            </a:r>
          </a:p>
          <a:p>
            <a:endParaRPr lang="en-US" sz="3600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Worst case: no radio contact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3886200"/>
            <a:ext cx="7772400" cy="1362075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Use a 3d environment to plan 3d missions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1624013"/>
            <a:ext cx="7772400" cy="150018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Instead of scripting missions via text files</a:t>
            </a: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Mission Planning with Google Earth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4343400"/>
            <a:ext cx="6400800" cy="12954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(Supposedly Impossible)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5410200"/>
            <a:ext cx="655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Watch on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youtube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“Interactive AUV Planning with Google Earth”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http://www.youtube.com/watch?v=vK0wWH9Ijnk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2773362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3 Ways to Make the Most of Ops: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6971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b="1" dirty="0" smtClean="0">
                <a:solidFill>
                  <a:schemeClr val="bg1"/>
                </a:solidFill>
              </a:rPr>
              <a:t>Reduce mission envelope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b="1" dirty="0" smtClean="0">
                <a:solidFill>
                  <a:schemeClr val="bg1"/>
                </a:solidFill>
              </a:rPr>
              <a:t>Reduce intermission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b="1" dirty="0" smtClean="0">
                <a:solidFill>
                  <a:schemeClr val="bg1"/>
                </a:solidFill>
              </a:rPr>
              <a:t>Reduce error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743200"/>
            <a:ext cx="6248400" cy="1600200"/>
          </a:xfrm>
        </p:spPr>
        <p:txBody>
          <a:bodyPr lIns="90000" tIns="46800" rIns="90000" bIns="46800" anchor="t">
            <a:noAutofit/>
          </a:bodyPr>
          <a:lstStyle/>
          <a:p>
            <a:pPr defTabSz="457200" eaLnBrk="1" hangingPunct="1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6000" b="1" dirty="0" smtClean="0">
                <a:solidFill>
                  <a:schemeClr val="bg1"/>
                </a:solidFill>
                <a:latin typeface="+mn-lt"/>
              </a:rPr>
              <a:t>Time </a:t>
            </a:r>
            <a:r>
              <a:rPr lang="en-GB" sz="6600" dirty="0" smtClean="0">
                <a:solidFill>
                  <a:schemeClr val="bg1"/>
                </a:solidFill>
                <a:latin typeface="+mn-lt"/>
              </a:rPr>
              <a:t>≈</a:t>
            </a:r>
            <a:r>
              <a:rPr lang="en-GB" sz="6000" b="1" dirty="0" smtClean="0">
                <a:solidFill>
                  <a:schemeClr val="bg1"/>
                </a:solidFill>
                <a:latin typeface="+mn-lt"/>
              </a:rPr>
              <a:t> Money</a:t>
            </a:r>
            <a:endParaRPr lang="en-GB" sz="60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In 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Summary: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3124200"/>
            <a:ext cx="8763000" cy="1362075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</a:rPr>
              <a:t>Have An efficient operations cycle</a:t>
            </a:r>
            <a:endParaRPr lang="en-US" sz="4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62000" y="990600"/>
            <a:ext cx="8077200" cy="1055687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A faulty algorithm </a:t>
            </a:r>
          </a:p>
          <a:p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won’t slow you down – if you 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152400" y="5497513"/>
            <a:ext cx="8839200" cy="10556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i="1" dirty="0" smtClean="0">
                <a:solidFill>
                  <a:schemeClr val="bg1">
                    <a:lumMod val="95000"/>
                  </a:schemeClr>
                </a:solidFill>
              </a:rPr>
              <a:t>The reverse is not true.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Looking Ahead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Protovis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Javascript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/SVG Library for Graphing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074" name="Picture 2" descr="I:\MIT Sea Grant\2010-08-21 - MOOS-DAWG presentation\Protovis - Examples_1282662895206.png"/>
          <p:cNvPicPr>
            <a:picLocks noChangeAspect="1" noChangeArrowheads="1"/>
          </p:cNvPicPr>
          <p:nvPr/>
        </p:nvPicPr>
        <p:blipFill>
          <a:blip r:embed="rId2" cstate="print"/>
          <a:srcRect l="6683" t="5842" r="6214" b="85825"/>
          <a:stretch>
            <a:fillRect/>
          </a:stretch>
        </p:blipFill>
        <p:spPr bwMode="auto">
          <a:xfrm>
            <a:off x="228600" y="1828800"/>
            <a:ext cx="2685769" cy="1378357"/>
          </a:xfrm>
          <a:prstGeom prst="rect">
            <a:avLst/>
          </a:prstGeom>
          <a:noFill/>
        </p:spPr>
      </p:pic>
      <p:pic>
        <p:nvPicPr>
          <p:cNvPr id="5" name="Picture 2" descr="I:\MIT Sea Grant\2010-08-21 - MOOS-DAWG presentation\Protovis - Examples_1282662895206.png"/>
          <p:cNvPicPr>
            <a:picLocks noChangeAspect="1" noChangeArrowheads="1"/>
          </p:cNvPicPr>
          <p:nvPr/>
        </p:nvPicPr>
        <p:blipFill>
          <a:blip r:embed="rId3" cstate="print"/>
          <a:srcRect l="7012" t="16279" r="7529" b="68157"/>
          <a:stretch>
            <a:fillRect/>
          </a:stretch>
        </p:blipFill>
        <p:spPr bwMode="auto">
          <a:xfrm>
            <a:off x="6019800" y="3581400"/>
            <a:ext cx="2635094" cy="2574284"/>
          </a:xfrm>
          <a:prstGeom prst="rect">
            <a:avLst/>
          </a:prstGeom>
          <a:noFill/>
        </p:spPr>
      </p:pic>
      <p:pic>
        <p:nvPicPr>
          <p:cNvPr id="6" name="Picture 2" descr="I:\MIT Sea Grant\2010-08-21 - MOOS-DAWG presentation\Protovis - Examples_1282662895206.png"/>
          <p:cNvPicPr>
            <a:picLocks noChangeAspect="1" noChangeArrowheads="1"/>
          </p:cNvPicPr>
          <p:nvPr/>
        </p:nvPicPr>
        <p:blipFill>
          <a:blip r:embed="rId3" cstate="print"/>
          <a:srcRect l="7450" t="37929" r="6105" b="49938"/>
          <a:stretch>
            <a:fillRect/>
          </a:stretch>
        </p:blipFill>
        <p:spPr bwMode="auto">
          <a:xfrm>
            <a:off x="3124200" y="1828800"/>
            <a:ext cx="2665498" cy="2006725"/>
          </a:xfrm>
          <a:prstGeom prst="rect">
            <a:avLst/>
          </a:prstGeom>
          <a:noFill/>
        </p:spPr>
      </p:pic>
      <p:pic>
        <p:nvPicPr>
          <p:cNvPr id="7" name="Picture 2" descr="I:\MIT Sea Grant\2010-08-21 - MOOS-DAWG presentation\Protovis - Examples_1282662895206.png"/>
          <p:cNvPicPr>
            <a:picLocks noChangeAspect="1" noChangeArrowheads="1"/>
          </p:cNvPicPr>
          <p:nvPr/>
        </p:nvPicPr>
        <p:blipFill>
          <a:blip r:embed="rId3" cstate="print"/>
          <a:srcRect l="6136" t="53023" r="7419" b="38235"/>
          <a:stretch>
            <a:fillRect/>
          </a:stretch>
        </p:blipFill>
        <p:spPr bwMode="auto">
          <a:xfrm>
            <a:off x="228600" y="3733800"/>
            <a:ext cx="2665498" cy="1445922"/>
          </a:xfrm>
          <a:prstGeom prst="rect">
            <a:avLst/>
          </a:prstGeom>
          <a:noFill/>
        </p:spPr>
      </p:pic>
      <p:pic>
        <p:nvPicPr>
          <p:cNvPr id="8" name="Picture 2" descr="I:\MIT Sea Grant\2010-08-21 - MOOS-DAWG presentation\Protovis - Examples_1282662895206.png"/>
          <p:cNvPicPr>
            <a:picLocks noChangeAspect="1" noChangeArrowheads="1"/>
          </p:cNvPicPr>
          <p:nvPr/>
        </p:nvPicPr>
        <p:blipFill>
          <a:blip r:embed="rId2" cstate="print"/>
          <a:srcRect l="7012" t="63440" r="7200" b="21796"/>
          <a:stretch>
            <a:fillRect/>
          </a:stretch>
        </p:blipFill>
        <p:spPr bwMode="auto">
          <a:xfrm>
            <a:off x="3069771" y="4267200"/>
            <a:ext cx="2645229" cy="2442046"/>
          </a:xfrm>
          <a:prstGeom prst="rect">
            <a:avLst/>
          </a:prstGeom>
          <a:noFill/>
        </p:spPr>
      </p:pic>
      <p:pic>
        <p:nvPicPr>
          <p:cNvPr id="9" name="Picture 2" descr="I:\MIT Sea Grant\2010-08-21 - MOOS-DAWG presentation\Protovis - Examples_1282662895206.png"/>
          <p:cNvPicPr>
            <a:picLocks noChangeAspect="1" noChangeArrowheads="1"/>
          </p:cNvPicPr>
          <p:nvPr/>
        </p:nvPicPr>
        <p:blipFill>
          <a:blip r:embed="rId3" cstate="print"/>
          <a:srcRect l="7012" t="80269" r="6543" b="11765"/>
          <a:stretch>
            <a:fillRect/>
          </a:stretch>
        </p:blipFill>
        <p:spPr bwMode="auto">
          <a:xfrm>
            <a:off x="5943600" y="1828800"/>
            <a:ext cx="2665499" cy="1317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MIT Sea Grant\2010-08-21 - MOOS-DAWG presentation\lu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7900" y="1905000"/>
            <a:ext cx="4648200" cy="4630043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Lua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for Configuration and Mission Scripting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Ask Me Anything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2286000"/>
            <a:ext cx="8305800" cy="2590800"/>
          </a:xfrm>
        </p:spPr>
        <p:txBody>
          <a:bodyPr lIns="90000" tIns="46800" rIns="90000" bIns="46800" anchor="t">
            <a:noAutofit/>
          </a:bodyPr>
          <a:lstStyle/>
          <a:p>
            <a:pPr lvl="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6000" b="1" dirty="0">
                <a:solidFill>
                  <a:schemeClr val="bg1"/>
                </a:solidFill>
              </a:rPr>
              <a:t>1 second of boat ops </a:t>
            </a:r>
            <a:r>
              <a:rPr lang="en-GB" sz="6600" dirty="0">
                <a:solidFill>
                  <a:schemeClr val="bg1"/>
                </a:solidFill>
              </a:rPr>
              <a:t>≈</a:t>
            </a:r>
            <a:r>
              <a:rPr lang="en-GB" sz="6000" b="1" dirty="0">
                <a:solidFill>
                  <a:schemeClr val="bg1"/>
                </a:solidFill>
              </a:rPr>
              <a:t> 12¢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 Black"/>
        <a:ea typeface=""/>
        <a:cs typeface=""/>
      </a:majorFont>
      <a:minorFont>
        <a:latin typeface="Helvetica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7840</TotalTime>
  <Words>1255</Words>
  <Application>Microsoft Office PowerPoint</Application>
  <PresentationFormat>On-screen Show (4:3)</PresentationFormat>
  <Paragraphs>247</Paragraphs>
  <Slides>85</Slides>
  <Notes>47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Office Theme</vt:lpstr>
      <vt:lpstr>Optimizing Ops</vt:lpstr>
      <vt:lpstr>Since 2007</vt:lpstr>
      <vt:lpstr>Since 2002</vt:lpstr>
      <vt:lpstr>Slide 4</vt:lpstr>
      <vt:lpstr>1. Look for proper bottom type 2. Lawnmower survey 3. Repeat</vt:lpstr>
      <vt:lpstr>What I’m going to talk about today </vt:lpstr>
      <vt:lpstr>Time ≈ Money</vt:lpstr>
      <vt:lpstr>Time ≈ Money</vt:lpstr>
      <vt:lpstr>1 second of boat ops ≈ 12¢</vt:lpstr>
      <vt:lpstr>Make the Most of Ops In 3 Ways:</vt:lpstr>
      <vt:lpstr>“Mission envelope” and “intermission”?  What are they?</vt:lpstr>
      <vt:lpstr>Slide 12</vt:lpstr>
      <vt:lpstr>Slide 13</vt:lpstr>
      <vt:lpstr>Part 1</vt:lpstr>
      <vt:lpstr>Don’t stare at a screen waiting for the AUV to surface</vt:lpstr>
      <vt:lpstr>Slide 16</vt:lpstr>
      <vt:lpstr>Our Announcer: DiveOfficer</vt:lpstr>
      <vt:lpstr>Freedom</vt:lpstr>
      <vt:lpstr>DiveOfficer in Action</vt:lpstr>
      <vt:lpstr>Getting GPS</vt:lpstr>
      <vt:lpstr>Google Earth:  Vehicle Tracker</vt:lpstr>
      <vt:lpstr>Slide 22</vt:lpstr>
      <vt:lpstr>Fits well with navigation systems in wheelhouse</vt:lpstr>
      <vt:lpstr>Slide 24</vt:lpstr>
      <vt:lpstr>Reducing Mission Envelope</vt:lpstr>
      <vt:lpstr>Recurring tasks  must be automated</vt:lpstr>
      <vt:lpstr>INCLUDE YOUR SHIP’S CREW</vt:lpstr>
      <vt:lpstr>Part 2</vt:lpstr>
      <vt:lpstr>Slide 29</vt:lpstr>
      <vt:lpstr>Intermission is where  decisions are made by the operator</vt:lpstr>
      <vt:lpstr>Informed Decisions</vt:lpstr>
      <vt:lpstr>We Can Beat the Bottleneck</vt:lpstr>
      <vt:lpstr>Long Story Short</vt:lpstr>
      <vt:lpstr>Slide 34</vt:lpstr>
      <vt:lpstr>Slide 35</vt:lpstr>
      <vt:lpstr>Slide 36</vt:lpstr>
      <vt:lpstr>Slide 37</vt:lpstr>
      <vt:lpstr>Slide 38</vt:lpstr>
      <vt:lpstr>All kinds of clicky</vt:lpstr>
      <vt:lpstr>Slide 40</vt:lpstr>
      <vt:lpstr>Slide 41</vt:lpstr>
      <vt:lpstr>Slide 42</vt:lpstr>
      <vt:lpstr>Slide 43</vt:lpstr>
      <vt:lpstr>All kinds of clicky</vt:lpstr>
      <vt:lpstr>Slide 45</vt:lpstr>
      <vt:lpstr>All kinds of clicky</vt:lpstr>
      <vt:lpstr>Slide 47</vt:lpstr>
      <vt:lpstr>All kinds of clicky</vt:lpstr>
      <vt:lpstr>Slide 49</vt:lpstr>
      <vt:lpstr>All kinds of clicky</vt:lpstr>
      <vt:lpstr>Slide 51</vt:lpstr>
      <vt:lpstr>All kinds of clicky</vt:lpstr>
      <vt:lpstr>All kinds of clicky</vt:lpstr>
      <vt:lpstr>All kinds of clicky</vt:lpstr>
      <vt:lpstr>All kinds of clicky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Google Earth Integration</vt:lpstr>
      <vt:lpstr>Slide 64</vt:lpstr>
      <vt:lpstr>Lazy Evaluation</vt:lpstr>
      <vt:lpstr>Covering an Area of Interest</vt:lpstr>
      <vt:lpstr>Is It Actually Useful?</vt:lpstr>
      <vt:lpstr>Actual Problem From 2010 Ops</vt:lpstr>
      <vt:lpstr>Diagnosed in 3 Clicks</vt:lpstr>
      <vt:lpstr>Slide 70</vt:lpstr>
      <vt:lpstr>Reducing Intermission</vt:lpstr>
      <vt:lpstr>Data is your product</vt:lpstr>
      <vt:lpstr>Part 3</vt:lpstr>
      <vt:lpstr>Operator errors negate any &amp; all engineering miracles</vt:lpstr>
      <vt:lpstr>Common Errors</vt:lpstr>
      <vt:lpstr>Failure Cases</vt:lpstr>
      <vt:lpstr>Use a 3d environment to plan 3d missions</vt:lpstr>
      <vt:lpstr>Mission Planning with Google Earth</vt:lpstr>
      <vt:lpstr>3 Ways to Make the Most of Ops:</vt:lpstr>
      <vt:lpstr>In Summary:</vt:lpstr>
      <vt:lpstr>Have An efficient operations cycle</vt:lpstr>
      <vt:lpstr>Looking Ahead</vt:lpstr>
      <vt:lpstr>Protovis Javascript/SVG Library for Graphing</vt:lpstr>
      <vt:lpstr>Lua for Configuration and Mission Scripting</vt:lpstr>
      <vt:lpstr>Ask Me Anything</vt:lpstr>
    </vt:vector>
  </TitlesOfParts>
  <Company>MIT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Ian Katz</dc:creator>
  <cp:lastModifiedBy>Ian Katz</cp:lastModifiedBy>
  <cp:revision>224</cp:revision>
  <dcterms:created xsi:type="dcterms:W3CDTF">2010-08-19T03:27:26Z</dcterms:created>
  <dcterms:modified xsi:type="dcterms:W3CDTF">2010-08-24T19:46:29Z</dcterms:modified>
</cp:coreProperties>
</file>